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79.xml" ContentType="application/vnd.openxmlformats-officedocument.presentationml.slide+xml"/>
  <Override PartName="/ppt/slides/slide9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9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05.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gif" ContentType="image/gif"/>
  <Override PartName="/ppt/slides/slide89.xml" ContentType="application/vnd.openxmlformats-officedocument.presentationml.slide+xml"/>
  <Override PartName="/ppt/slides/slide9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108"/>
  </p:handoutMasterIdLst>
  <p:sldIdLst>
    <p:sldId id="404" r:id="rId2"/>
    <p:sldId id="405" r:id="rId3"/>
    <p:sldId id="396" r:id="rId4"/>
    <p:sldId id="397" r:id="rId5"/>
    <p:sldId id="398" r:id="rId6"/>
    <p:sldId id="399" r:id="rId7"/>
    <p:sldId id="400" r:id="rId8"/>
    <p:sldId id="401" r:id="rId9"/>
    <p:sldId id="402" r:id="rId10"/>
    <p:sldId id="403" r:id="rId11"/>
    <p:sldId id="256" r:id="rId12"/>
    <p:sldId id="257" r:id="rId13"/>
    <p:sldId id="258" r:id="rId14"/>
    <p:sldId id="259" r:id="rId15"/>
    <p:sldId id="261" r:id="rId16"/>
    <p:sldId id="263" r:id="rId17"/>
    <p:sldId id="264" r:id="rId18"/>
    <p:sldId id="265" r:id="rId19"/>
    <p:sldId id="283" r:id="rId20"/>
    <p:sldId id="290" r:id="rId21"/>
    <p:sldId id="266" r:id="rId22"/>
    <p:sldId id="291" r:id="rId23"/>
    <p:sldId id="292" r:id="rId24"/>
    <p:sldId id="268" r:id="rId25"/>
    <p:sldId id="270" r:id="rId26"/>
    <p:sldId id="285" r:id="rId27"/>
    <p:sldId id="293" r:id="rId28"/>
    <p:sldId id="294" r:id="rId29"/>
    <p:sldId id="295" r:id="rId30"/>
    <p:sldId id="296" r:id="rId31"/>
    <p:sldId id="300" r:id="rId32"/>
    <p:sldId id="301" r:id="rId33"/>
    <p:sldId id="287" r:id="rId34"/>
    <p:sldId id="304" r:id="rId35"/>
    <p:sldId id="305" r:id="rId36"/>
    <p:sldId id="302" r:id="rId37"/>
    <p:sldId id="306" r:id="rId38"/>
    <p:sldId id="307" r:id="rId39"/>
    <p:sldId id="308" r:id="rId40"/>
    <p:sldId id="289" r:id="rId41"/>
    <p:sldId id="309" r:id="rId42"/>
    <p:sldId id="310" r:id="rId43"/>
    <p:sldId id="311" r:id="rId44"/>
    <p:sldId id="312" r:id="rId45"/>
    <p:sldId id="313" r:id="rId46"/>
    <p:sldId id="315" r:id="rId47"/>
    <p:sldId id="316" r:id="rId48"/>
    <p:sldId id="314" r:id="rId49"/>
    <p:sldId id="320" r:id="rId50"/>
    <p:sldId id="321" r:id="rId51"/>
    <p:sldId id="323" r:id="rId52"/>
    <p:sldId id="324" r:id="rId53"/>
    <p:sldId id="325" r:id="rId54"/>
    <p:sldId id="326" r:id="rId55"/>
    <p:sldId id="327" r:id="rId56"/>
    <p:sldId id="328" r:id="rId57"/>
    <p:sldId id="330" r:id="rId58"/>
    <p:sldId id="331" r:id="rId59"/>
    <p:sldId id="329" r:id="rId60"/>
    <p:sldId id="333" r:id="rId61"/>
    <p:sldId id="332" r:id="rId62"/>
    <p:sldId id="334" r:id="rId63"/>
    <p:sldId id="338" r:id="rId64"/>
    <p:sldId id="335" r:id="rId65"/>
    <p:sldId id="336" r:id="rId66"/>
    <p:sldId id="337" r:id="rId67"/>
    <p:sldId id="340" r:id="rId68"/>
    <p:sldId id="339" r:id="rId69"/>
    <p:sldId id="357" r:id="rId70"/>
    <p:sldId id="358" r:id="rId71"/>
    <p:sldId id="359" r:id="rId72"/>
    <p:sldId id="360" r:id="rId73"/>
    <p:sldId id="361" r:id="rId74"/>
    <p:sldId id="362" r:id="rId75"/>
    <p:sldId id="363" r:id="rId76"/>
    <p:sldId id="364" r:id="rId77"/>
    <p:sldId id="365" r:id="rId78"/>
    <p:sldId id="368" r:id="rId79"/>
    <p:sldId id="367" r:id="rId80"/>
    <p:sldId id="370" r:id="rId81"/>
    <p:sldId id="369" r:id="rId82"/>
    <p:sldId id="371" r:id="rId83"/>
    <p:sldId id="372" r:id="rId84"/>
    <p:sldId id="373" r:id="rId85"/>
    <p:sldId id="374" r:id="rId86"/>
    <p:sldId id="375" r:id="rId87"/>
    <p:sldId id="376" r:id="rId88"/>
    <p:sldId id="377" r:id="rId89"/>
    <p:sldId id="378" r:id="rId90"/>
    <p:sldId id="379" r:id="rId91"/>
    <p:sldId id="380" r:id="rId92"/>
    <p:sldId id="387" r:id="rId93"/>
    <p:sldId id="388" r:id="rId94"/>
    <p:sldId id="389" r:id="rId95"/>
    <p:sldId id="390" r:id="rId96"/>
    <p:sldId id="391" r:id="rId97"/>
    <p:sldId id="392" r:id="rId98"/>
    <p:sldId id="393" r:id="rId99"/>
    <p:sldId id="394" r:id="rId100"/>
    <p:sldId id="395" r:id="rId101"/>
    <p:sldId id="381" r:id="rId102"/>
    <p:sldId id="382" r:id="rId103"/>
    <p:sldId id="383" r:id="rId104"/>
    <p:sldId id="384" r:id="rId105"/>
    <p:sldId id="385" r:id="rId106"/>
    <p:sldId id="386" r:id="rId107"/>
  </p:sldIdLst>
  <p:sldSz cx="9144000" cy="6858000" type="screen4x3"/>
  <p:notesSz cx="10234613" cy="71040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07F9"/>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8382" autoAdjust="0"/>
    <p:restoredTop sz="94660"/>
  </p:normalViewPr>
  <p:slideViewPr>
    <p:cSldViewPr>
      <p:cViewPr>
        <p:scale>
          <a:sx n="70" d="100"/>
          <a:sy n="70" d="100"/>
        </p:scale>
        <p:origin x="-1272" y="-5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4434618" cy="354817"/>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sz="quarter" idx="1"/>
          </p:nvPr>
        </p:nvSpPr>
        <p:spPr>
          <a:xfrm>
            <a:off x="5797708" y="1"/>
            <a:ext cx="4434617" cy="354817"/>
          </a:xfrm>
          <a:prstGeom prst="rect">
            <a:avLst/>
          </a:prstGeom>
        </p:spPr>
        <p:txBody>
          <a:bodyPr vert="horz" lIns="91440" tIns="45720" rIns="91440" bIns="45720" rtlCol="0"/>
          <a:lstStyle>
            <a:lvl1pPr algn="r">
              <a:defRPr sz="1200"/>
            </a:lvl1pPr>
          </a:lstStyle>
          <a:p>
            <a:fld id="{17D314DB-A8A6-4C0A-AFF7-FC5B3412DE65}" type="datetimeFigureOut">
              <a:rPr lang="en-US" smtClean="0"/>
              <a:pPr/>
              <a:t>8/25/2018</a:t>
            </a:fld>
            <a:endParaRPr lang="en-IN" dirty="0"/>
          </a:p>
        </p:txBody>
      </p:sp>
      <p:sp>
        <p:nvSpPr>
          <p:cNvPr id="4" name="Footer Placeholder 3"/>
          <p:cNvSpPr>
            <a:spLocks noGrp="1"/>
          </p:cNvSpPr>
          <p:nvPr>
            <p:ph type="ftr" sz="quarter" idx="2"/>
          </p:nvPr>
        </p:nvSpPr>
        <p:spPr>
          <a:xfrm>
            <a:off x="1" y="6748144"/>
            <a:ext cx="4434618" cy="354817"/>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p:cNvSpPr>
            <a:spLocks noGrp="1"/>
          </p:cNvSpPr>
          <p:nvPr>
            <p:ph type="sldNum" sz="quarter" idx="3"/>
          </p:nvPr>
        </p:nvSpPr>
        <p:spPr>
          <a:xfrm>
            <a:off x="5797708" y="6748144"/>
            <a:ext cx="4434617" cy="354817"/>
          </a:xfrm>
          <a:prstGeom prst="rect">
            <a:avLst/>
          </a:prstGeom>
        </p:spPr>
        <p:txBody>
          <a:bodyPr vert="horz" lIns="91440" tIns="45720" rIns="91440" bIns="45720" rtlCol="0" anchor="b"/>
          <a:lstStyle>
            <a:lvl1pPr algn="r">
              <a:defRPr sz="1200"/>
            </a:lvl1pPr>
          </a:lstStyle>
          <a:p>
            <a:fld id="{2A6C1EBB-4339-495E-8FD7-403C7A666F37}" type="slidenum">
              <a:rPr lang="en-IN" smtClean="0"/>
              <a:pPr/>
              <a:t>‹#›</a:t>
            </a:fld>
            <a:endParaRPr lang="en-IN" dirty="0"/>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8/25/2018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8/25/2018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8/25/2018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hyperlink" Target="https://en.wikipedia.org/wiki/Kaiga_Nuclear_Power_Plant" TargetMode="External"/><Relationship Id="rId2" Type="http://schemas.openxmlformats.org/officeDocument/2006/relationships/hyperlink" Target="https://en.wikipedia.org/wiki/Megawatt"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62.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s://en.wikipedia.org/wiki/List_of_power_stations_in_India"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hyperlink" Target="https://en.wikipedia.org/wiki/Koyna_Hydroelectric_Project"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2743200"/>
            <a:ext cx="8229600" cy="3810000"/>
          </a:xfrm>
        </p:spPr>
        <p:txBody>
          <a:bodyPr>
            <a:normAutofit/>
          </a:bodyPr>
          <a:lstStyle/>
          <a:p>
            <a:pPr algn="ctr">
              <a:buNone/>
            </a:pPr>
            <a:r>
              <a:rPr lang="en-US" sz="2800" b="1" i="1" dirty="0" smtClean="0">
                <a:solidFill>
                  <a:schemeClr val="tx2"/>
                </a:solidFill>
                <a:latin typeface="Algerian" pitchFamily="82" charset="0"/>
              </a:rPr>
              <a:t>(Electronic city campus)</a:t>
            </a:r>
          </a:p>
          <a:p>
            <a:pPr algn="ctr">
              <a:buNone/>
            </a:pPr>
            <a:r>
              <a:rPr lang="en-US" sz="2800" i="1" dirty="0" smtClean="0">
                <a:latin typeface="Algerian" pitchFamily="82" charset="0"/>
              </a:rPr>
              <a:t>Department Of Mechanical Engineering</a:t>
            </a:r>
          </a:p>
          <a:p>
            <a:pPr algn="ctr">
              <a:buNone/>
            </a:pPr>
            <a:endParaRPr lang="en-US" sz="2800" i="1" dirty="0" smtClean="0">
              <a:latin typeface="Algerian" pitchFamily="82" charset="0"/>
            </a:endParaRPr>
          </a:p>
          <a:p>
            <a:pPr>
              <a:buNone/>
            </a:pPr>
            <a:r>
              <a:rPr lang="en-US" dirty="0" smtClean="0"/>
              <a:t> </a:t>
            </a:r>
            <a:r>
              <a:rPr lang="en-US" b="1" dirty="0" smtClean="0">
                <a:latin typeface="Colonna MT" pitchFamily="82" charset="0"/>
              </a:rPr>
              <a:t>MECHANICAL ENGINEERING SCIENCE (MES)</a:t>
            </a:r>
          </a:p>
          <a:p>
            <a:pPr algn="ctr">
              <a:buNone/>
            </a:pPr>
            <a:r>
              <a:rPr lang="en-US" dirty="0" smtClean="0"/>
              <a:t>(UE18ME101)</a:t>
            </a:r>
          </a:p>
          <a:p>
            <a:pPr>
              <a:buNone/>
            </a:pPr>
            <a:endParaRPr lang="en-US" dirty="0" smtClean="0"/>
          </a:p>
          <a:p>
            <a:pPr>
              <a:buNone/>
            </a:pPr>
            <a:r>
              <a:rPr lang="en-US" sz="1800" dirty="0" smtClean="0">
                <a:solidFill>
                  <a:srgbClr val="002060"/>
                </a:solidFill>
              </a:rPr>
              <a:t>Prof. </a:t>
            </a:r>
            <a:r>
              <a:rPr lang="en-US" sz="1800" dirty="0" err="1" smtClean="0">
                <a:solidFill>
                  <a:srgbClr val="002060"/>
                </a:solidFill>
              </a:rPr>
              <a:t>Sateesh</a:t>
            </a:r>
            <a:r>
              <a:rPr lang="en-US" sz="1800" dirty="0" smtClean="0">
                <a:solidFill>
                  <a:srgbClr val="002060"/>
                </a:solidFill>
              </a:rPr>
              <a:t> </a:t>
            </a:r>
            <a:r>
              <a:rPr lang="en-US" sz="1800" dirty="0" err="1" smtClean="0">
                <a:solidFill>
                  <a:srgbClr val="002060"/>
                </a:solidFill>
              </a:rPr>
              <a:t>Mudalagi</a:t>
            </a:r>
            <a:endParaRPr lang="en-US" sz="1800" dirty="0" smtClean="0">
              <a:solidFill>
                <a:srgbClr val="002060"/>
              </a:solidFill>
            </a:endParaRPr>
          </a:p>
          <a:p>
            <a:pPr algn="ctr">
              <a:buNone/>
            </a:pPr>
            <a:endParaRPr lang="en-US" dirty="0"/>
          </a:p>
        </p:txBody>
      </p:sp>
      <p:pic>
        <p:nvPicPr>
          <p:cNvPr id="1027" name="Picture 3" descr="C:\Users\satheesh\Desktop\PES-University-Bangalore.png"/>
          <p:cNvPicPr>
            <a:picLocks noChangeAspect="1" noChangeArrowheads="1"/>
          </p:cNvPicPr>
          <p:nvPr/>
        </p:nvPicPr>
        <p:blipFill>
          <a:blip r:embed="rId2" cstate="print"/>
          <a:srcRect/>
          <a:stretch>
            <a:fillRect/>
          </a:stretch>
        </p:blipFill>
        <p:spPr bwMode="auto">
          <a:xfrm>
            <a:off x="838200" y="228600"/>
            <a:ext cx="6934201" cy="2224087"/>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FF0000"/>
                </a:solidFill>
                <a:latin typeface="Algerian" pitchFamily="82" charset="0"/>
              </a:rPr>
              <a:t>Principles of Energy Conservation</a:t>
            </a:r>
            <a:endParaRPr lang="en-US" sz="3200" dirty="0">
              <a:solidFill>
                <a:srgbClr val="FF0000"/>
              </a:solidFill>
              <a:latin typeface="Algerian" pitchFamily="82" charset="0"/>
            </a:endParaRPr>
          </a:p>
        </p:txBody>
      </p:sp>
      <p:sp>
        <p:nvSpPr>
          <p:cNvPr id="3" name="Content Placeholder 2"/>
          <p:cNvSpPr>
            <a:spLocks noGrp="1"/>
          </p:cNvSpPr>
          <p:nvPr>
            <p:ph idx="1"/>
          </p:nvPr>
        </p:nvSpPr>
        <p:spPr/>
        <p:txBody>
          <a:bodyPr/>
          <a:lstStyle/>
          <a:p>
            <a:pPr marL="514350" indent="-514350">
              <a:buFont typeface="+mj-lt"/>
              <a:buAutoNum type="alphaLcParenR"/>
            </a:pPr>
            <a:r>
              <a:rPr lang="en-US" dirty="0" smtClean="0"/>
              <a:t>Recycling of Waste</a:t>
            </a:r>
          </a:p>
          <a:p>
            <a:pPr marL="514350" indent="-514350">
              <a:buFont typeface="+mj-lt"/>
              <a:buAutoNum type="alphaLcParenR"/>
            </a:pPr>
            <a:r>
              <a:rPr lang="en-US" dirty="0" smtClean="0"/>
              <a:t>Modernization of Technology</a:t>
            </a:r>
          </a:p>
          <a:p>
            <a:pPr marL="514350" indent="-514350">
              <a:buFont typeface="+mj-lt"/>
              <a:buAutoNum type="alphaLcParenR"/>
            </a:pPr>
            <a:r>
              <a:rPr lang="en-US" dirty="0" smtClean="0"/>
              <a:t>Waste Heat Utilization</a:t>
            </a:r>
          </a:p>
          <a:p>
            <a:pPr marL="514350" indent="-514350">
              <a:buFont typeface="+mj-lt"/>
              <a:buAutoNum type="alphaLcParenR"/>
            </a:pPr>
            <a:r>
              <a:rPr lang="en-US" dirty="0" smtClean="0"/>
              <a:t>Judicial use of Proper Type of Fuel</a:t>
            </a:r>
          </a:p>
          <a:p>
            <a:pPr marL="514350" indent="-514350">
              <a:buFont typeface="+mj-lt"/>
              <a:buAutoNum type="alphaLcParenR"/>
            </a:pPr>
            <a:r>
              <a:rPr lang="en-US" dirty="0" smtClean="0"/>
              <a:t>Cogeneration</a:t>
            </a:r>
          </a:p>
          <a:p>
            <a:pPr marL="514350" indent="-514350">
              <a:buFont typeface="+mj-lt"/>
              <a:buAutoNum type="alphaLcParenR"/>
            </a:pPr>
            <a:r>
              <a:rPr lang="en-US" dirty="0" smtClean="0"/>
              <a:t>Adopting Daylight Saving Time</a:t>
            </a:r>
          </a:p>
          <a:p>
            <a:pPr marL="514350" indent="-514350">
              <a:buFont typeface="+mj-lt"/>
              <a:buAutoNum type="alphaLcParenR"/>
            </a:pPr>
            <a:r>
              <a:rPr lang="en-US" dirty="0" smtClean="0"/>
              <a:t>Proper Operation and </a:t>
            </a:r>
            <a:r>
              <a:rPr lang="en-US" dirty="0" err="1" smtClean="0"/>
              <a:t>Maintainace</a:t>
            </a:r>
            <a:r>
              <a:rPr lang="en-US" dirty="0" smtClean="0"/>
              <a:t> </a:t>
            </a:r>
            <a:endParaRPr lang="en-US"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NUCLEAR POWER PLANT</a:t>
            </a:r>
            <a:endParaRPr lang="en-US" dirty="0">
              <a:solidFill>
                <a:srgbClr val="FF0000"/>
              </a:solidFill>
            </a:endParaRPr>
          </a:p>
        </p:txBody>
      </p:sp>
      <p:pic>
        <p:nvPicPr>
          <p:cNvPr id="4" name="Content Placeholder 3" descr="pressurized-water-nuclear-reactor.jpg"/>
          <p:cNvPicPr>
            <a:picLocks noGrp="1" noChangeAspect="1"/>
          </p:cNvPicPr>
          <p:nvPr>
            <p:ph idx="1"/>
          </p:nvPr>
        </p:nvPicPr>
        <p:blipFill>
          <a:blip r:embed="rId2" cstate="print"/>
          <a:stretch>
            <a:fillRect/>
          </a:stretch>
        </p:blipFill>
        <p:spPr>
          <a:xfrm>
            <a:off x="609600" y="1219200"/>
            <a:ext cx="8022210" cy="4525963"/>
          </a:xfrm>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NUCLEAR POWER PLANT</a:t>
            </a:r>
            <a:endParaRPr lang="en-US"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1562100" y="2082006"/>
            <a:ext cx="6019800" cy="3562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NUCLEAR POWER PLANT</a:t>
            </a:r>
            <a:endParaRPr lang="en-US" dirty="0"/>
          </a:p>
        </p:txBody>
      </p:sp>
      <p:sp>
        <p:nvSpPr>
          <p:cNvPr id="3" name="Content Placeholder 2"/>
          <p:cNvSpPr>
            <a:spLocks noGrp="1"/>
          </p:cNvSpPr>
          <p:nvPr>
            <p:ph idx="1"/>
          </p:nvPr>
        </p:nvSpPr>
        <p:spPr/>
        <p:txBody>
          <a:bodyPr>
            <a:normAutofit fontScale="92500" lnSpcReduction="20000"/>
          </a:bodyPr>
          <a:lstStyle/>
          <a:p>
            <a:pPr algn="just"/>
            <a:r>
              <a:rPr lang="en-US" baseline="-25000" dirty="0" smtClean="0"/>
              <a:t>92</a:t>
            </a:r>
            <a:r>
              <a:rPr lang="en-US" dirty="0" smtClean="0"/>
              <a:t>U</a:t>
            </a:r>
            <a:r>
              <a:rPr lang="en-US" baseline="30000" dirty="0" smtClean="0"/>
              <a:t>235 </a:t>
            </a:r>
            <a:r>
              <a:rPr lang="en-US" dirty="0" smtClean="0"/>
              <a:t>,  </a:t>
            </a:r>
            <a:r>
              <a:rPr lang="en-US" baseline="-25000" dirty="0" smtClean="0"/>
              <a:t>94</a:t>
            </a:r>
            <a:r>
              <a:rPr lang="en-US" dirty="0" smtClean="0"/>
              <a:t>Pu</a:t>
            </a:r>
            <a:r>
              <a:rPr lang="en-US" baseline="30000" dirty="0" smtClean="0"/>
              <a:t>239 </a:t>
            </a:r>
            <a:r>
              <a:rPr lang="en-US" dirty="0" smtClean="0"/>
              <a:t>,  </a:t>
            </a:r>
            <a:r>
              <a:rPr lang="en-US" baseline="-25000" dirty="0" smtClean="0"/>
              <a:t>92</a:t>
            </a:r>
            <a:r>
              <a:rPr lang="en-US" dirty="0" smtClean="0"/>
              <a:t>U</a:t>
            </a:r>
            <a:r>
              <a:rPr lang="en-US" baseline="30000" dirty="0" smtClean="0"/>
              <a:t>233  </a:t>
            </a:r>
            <a:r>
              <a:rPr lang="en-US" dirty="0" smtClean="0"/>
              <a:t>are the fuels of nuclear reactors. </a:t>
            </a:r>
          </a:p>
          <a:p>
            <a:pPr algn="just"/>
            <a:r>
              <a:rPr lang="en-US" dirty="0" smtClean="0"/>
              <a:t>In the ore, </a:t>
            </a:r>
            <a:r>
              <a:rPr lang="en-US" baseline="-25000" dirty="0" smtClean="0"/>
              <a:t>92</a:t>
            </a:r>
            <a:r>
              <a:rPr lang="en-US" dirty="0" smtClean="0"/>
              <a:t>U</a:t>
            </a:r>
            <a:r>
              <a:rPr lang="en-US" baseline="30000" dirty="0" smtClean="0"/>
              <a:t>235</a:t>
            </a:r>
            <a:r>
              <a:rPr lang="en-US" dirty="0" smtClean="0"/>
              <a:t> only 0.7%,  rest </a:t>
            </a:r>
            <a:r>
              <a:rPr lang="en-US" baseline="-25000" dirty="0" smtClean="0"/>
              <a:t>92</a:t>
            </a:r>
            <a:r>
              <a:rPr lang="en-US" dirty="0" smtClean="0"/>
              <a:t>U</a:t>
            </a:r>
            <a:r>
              <a:rPr lang="en-US" baseline="30000" dirty="0" smtClean="0"/>
              <a:t>238</a:t>
            </a:r>
            <a:r>
              <a:rPr lang="en-US" dirty="0" smtClean="0"/>
              <a:t> , </a:t>
            </a:r>
          </a:p>
          <a:p>
            <a:pPr algn="just"/>
            <a:r>
              <a:rPr lang="en-US" baseline="-25000" dirty="0" smtClean="0"/>
              <a:t>94</a:t>
            </a:r>
            <a:r>
              <a:rPr lang="en-US" dirty="0" smtClean="0"/>
              <a:t>Pu</a:t>
            </a:r>
            <a:r>
              <a:rPr lang="en-US" baseline="30000" dirty="0" smtClean="0"/>
              <a:t>239</a:t>
            </a:r>
            <a:r>
              <a:rPr lang="en-US" dirty="0" smtClean="0"/>
              <a:t> from </a:t>
            </a:r>
            <a:r>
              <a:rPr lang="en-US" baseline="-25000" dirty="0" smtClean="0"/>
              <a:t>92</a:t>
            </a:r>
            <a:r>
              <a:rPr lang="en-US" dirty="0" smtClean="0"/>
              <a:t>U</a:t>
            </a:r>
            <a:r>
              <a:rPr lang="en-US" baseline="30000" dirty="0" smtClean="0"/>
              <a:t>238 </a:t>
            </a:r>
            <a:r>
              <a:rPr lang="en-US" dirty="0" smtClean="0"/>
              <a:t>,  </a:t>
            </a:r>
            <a:r>
              <a:rPr lang="en-US" baseline="-25000" dirty="0" smtClean="0"/>
              <a:t>92</a:t>
            </a:r>
            <a:r>
              <a:rPr lang="en-US" dirty="0" smtClean="0"/>
              <a:t>U</a:t>
            </a:r>
            <a:r>
              <a:rPr lang="en-US" baseline="30000" dirty="0" smtClean="0"/>
              <a:t>233</a:t>
            </a:r>
            <a:r>
              <a:rPr lang="en-US" dirty="0" smtClean="0"/>
              <a:t> form </a:t>
            </a:r>
            <a:r>
              <a:rPr lang="en-US" baseline="-25000" dirty="0" smtClean="0"/>
              <a:t>90</a:t>
            </a:r>
            <a:r>
              <a:rPr lang="en-US" dirty="0" smtClean="0"/>
              <a:t>Th</a:t>
            </a:r>
            <a:r>
              <a:rPr lang="en-US" baseline="30000" dirty="0" smtClean="0"/>
              <a:t>232</a:t>
            </a:r>
            <a:r>
              <a:rPr lang="en-US" dirty="0" smtClean="0"/>
              <a:t> during fission reaction. </a:t>
            </a:r>
          </a:p>
          <a:p>
            <a:pPr algn="just"/>
            <a:r>
              <a:rPr lang="en-US" dirty="0" smtClean="0">
                <a:solidFill>
                  <a:srgbClr val="FF0000"/>
                </a:solidFill>
              </a:rPr>
              <a:t>Homogeneous reactor </a:t>
            </a:r>
            <a:r>
              <a:rPr lang="en-US" dirty="0" smtClean="0"/>
              <a:t>– U and C mixed homogeneously and used as rods or plates in the reactor</a:t>
            </a:r>
          </a:p>
          <a:p>
            <a:pPr algn="just"/>
            <a:r>
              <a:rPr lang="en-US" dirty="0" smtClean="0">
                <a:solidFill>
                  <a:srgbClr val="FF0000"/>
                </a:solidFill>
              </a:rPr>
              <a:t>Heterogeneous reactors </a:t>
            </a:r>
            <a:r>
              <a:rPr lang="en-US" dirty="0" smtClean="0"/>
              <a:t>– fuel in the form of roads, while moderator(</a:t>
            </a:r>
            <a:r>
              <a:rPr lang="en-US" dirty="0" err="1" smtClean="0"/>
              <a:t>Aluminium</a:t>
            </a:r>
            <a:r>
              <a:rPr lang="en-US" dirty="0" smtClean="0"/>
              <a:t>, stainless steel or zirconium) surrounds- prevent oxidation.   </a:t>
            </a:r>
          </a:p>
          <a:p>
            <a:endParaRPr lang="en-US" dirty="0" smtClean="0"/>
          </a:p>
          <a:p>
            <a:endParaRPr lang="en-US" dirty="0" smtClean="0"/>
          </a:p>
          <a:p>
            <a:pPr>
              <a:buNone/>
            </a:pPr>
            <a:endParaRPr lang="en-US" dirty="0" smtClean="0"/>
          </a:p>
          <a:p>
            <a:endParaRPr lang="en-US"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90600"/>
            <a:ext cx="8686800" cy="5745163"/>
          </a:xfrm>
        </p:spPr>
        <p:txBody>
          <a:bodyPr>
            <a:normAutofit fontScale="92500" lnSpcReduction="20000"/>
          </a:bodyPr>
          <a:lstStyle/>
          <a:p>
            <a:pPr algn="just"/>
            <a:r>
              <a:rPr lang="en-US" dirty="0" smtClean="0"/>
              <a:t>Moderator – reduce kinetic energy from  1 </a:t>
            </a:r>
            <a:r>
              <a:rPr lang="en-US" dirty="0" err="1" smtClean="0"/>
              <a:t>MeV</a:t>
            </a:r>
            <a:r>
              <a:rPr lang="en-US" dirty="0" smtClean="0"/>
              <a:t>  (13200 km/s) to 0.25 </a:t>
            </a:r>
            <a:r>
              <a:rPr lang="en-US" dirty="0" err="1" smtClean="0"/>
              <a:t>eV</a:t>
            </a:r>
            <a:r>
              <a:rPr lang="en-US" dirty="0" smtClean="0"/>
              <a:t> (2200 m/s) for sustainable chain reaction. </a:t>
            </a:r>
          </a:p>
          <a:p>
            <a:pPr algn="just"/>
            <a:r>
              <a:rPr lang="en-US" dirty="0" smtClean="0"/>
              <a:t>Commonly used moderators include regular (light) water (roughly 75% of the world's reactors), solid graphite (20% of reactors) and heavy water (5% of reactors). Beryllium has also been used in some experimental types. </a:t>
            </a:r>
          </a:p>
          <a:p>
            <a:pPr algn="just"/>
            <a:r>
              <a:rPr lang="en-US" dirty="0" smtClean="0"/>
              <a:t>regular (light) water- enriched U plants.</a:t>
            </a:r>
          </a:p>
          <a:p>
            <a:pPr algn="just"/>
            <a:r>
              <a:rPr lang="en-US" dirty="0" smtClean="0"/>
              <a:t>solid graphite, heavy water and Beryllium- natural U. </a:t>
            </a:r>
          </a:p>
          <a:p>
            <a:pPr algn="just"/>
            <a:r>
              <a:rPr lang="en-US" dirty="0" smtClean="0"/>
              <a:t>Major characteristics – slow down neutrons, resistant to corrosion, high melting point, high chemical stability and should not absorb neutron.  </a:t>
            </a:r>
          </a:p>
          <a:p>
            <a:pPr algn="just"/>
            <a:endParaRPr lang="en-US" dirty="0"/>
          </a:p>
        </p:txBody>
      </p:sp>
      <p:sp>
        <p:nvSpPr>
          <p:cNvPr id="4" name="TextBox 3"/>
          <p:cNvSpPr txBox="1"/>
          <p:nvPr/>
        </p:nvSpPr>
        <p:spPr>
          <a:xfrm>
            <a:off x="1143000" y="304800"/>
            <a:ext cx="5638800" cy="646331"/>
          </a:xfrm>
          <a:prstGeom prst="rect">
            <a:avLst/>
          </a:prstGeom>
          <a:noFill/>
        </p:spPr>
        <p:txBody>
          <a:bodyPr wrap="square" rtlCol="0">
            <a:spAutoFit/>
          </a:bodyPr>
          <a:lstStyle/>
          <a:p>
            <a:pPr algn="ctr"/>
            <a:r>
              <a:rPr lang="en-US" sz="3600" dirty="0" smtClean="0">
                <a:solidFill>
                  <a:srgbClr val="FF0000"/>
                </a:solidFill>
              </a:rPr>
              <a:t>MODERATOR</a:t>
            </a:r>
            <a:endParaRPr lang="en-US" sz="3600" dirty="0">
              <a:solidFill>
                <a:srgbClr val="FF0000"/>
              </a:solidFill>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algn="just"/>
            <a:r>
              <a:rPr lang="en-US" dirty="0" smtClean="0">
                <a:solidFill>
                  <a:srgbClr val="FF0000"/>
                </a:solidFill>
              </a:rPr>
              <a:t>Control Road </a:t>
            </a:r>
            <a:r>
              <a:rPr lang="en-US" dirty="0" smtClean="0"/>
              <a:t>– controlled, sustainable chain reaction. </a:t>
            </a:r>
          </a:p>
          <a:p>
            <a:pPr lvl="1" algn="just"/>
            <a:r>
              <a:rPr lang="en-US" dirty="0" smtClean="0"/>
              <a:t>High absorption capacity of neutrons. </a:t>
            </a:r>
          </a:p>
          <a:p>
            <a:pPr lvl="1" algn="just"/>
            <a:r>
              <a:rPr lang="en-US" dirty="0" smtClean="0"/>
              <a:t>Cadmium, boron or hafnium. </a:t>
            </a:r>
          </a:p>
          <a:p>
            <a:pPr algn="just"/>
            <a:r>
              <a:rPr lang="en-US" dirty="0" smtClean="0">
                <a:solidFill>
                  <a:srgbClr val="FF0000"/>
                </a:solidFill>
              </a:rPr>
              <a:t>Shielding</a:t>
            </a:r>
            <a:r>
              <a:rPr lang="en-US" dirty="0" smtClean="0"/>
              <a:t> – 50 to 60 cm of steel plate – neutrons, gamma rays and other radiations in concrete wall and steel. </a:t>
            </a:r>
          </a:p>
          <a:p>
            <a:pPr algn="just"/>
            <a:r>
              <a:rPr lang="en-US" dirty="0" smtClean="0">
                <a:solidFill>
                  <a:srgbClr val="FF0000"/>
                </a:solidFill>
              </a:rPr>
              <a:t>Reactor vessel </a:t>
            </a:r>
            <a:r>
              <a:rPr lang="en-US" dirty="0" smtClean="0"/>
              <a:t>– reactor core, shielding and reflector. </a:t>
            </a:r>
          </a:p>
          <a:p>
            <a:endParaRPr lang="en-US" dirty="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TYPES OF REACTOR</a:t>
            </a:r>
            <a:endParaRPr lang="en-US" dirty="0">
              <a:solidFill>
                <a:srgbClr val="FF0000"/>
              </a:solidFill>
            </a:endParaRPr>
          </a:p>
        </p:txBody>
      </p:sp>
      <p:sp>
        <p:nvSpPr>
          <p:cNvPr id="3" name="Content Placeholder 2"/>
          <p:cNvSpPr>
            <a:spLocks noGrp="1"/>
          </p:cNvSpPr>
          <p:nvPr>
            <p:ph idx="1"/>
          </p:nvPr>
        </p:nvSpPr>
        <p:spPr/>
        <p:txBody>
          <a:bodyPr>
            <a:normAutofit fontScale="70000" lnSpcReduction="20000"/>
          </a:bodyPr>
          <a:lstStyle/>
          <a:p>
            <a:r>
              <a:rPr lang="en-US" dirty="0" smtClean="0"/>
              <a:t>Neutron energy </a:t>
            </a:r>
          </a:p>
          <a:p>
            <a:pPr lvl="1"/>
            <a:r>
              <a:rPr lang="en-US" dirty="0" smtClean="0"/>
              <a:t>Fast reactors</a:t>
            </a:r>
          </a:p>
          <a:p>
            <a:pPr lvl="1"/>
            <a:r>
              <a:rPr lang="en-US" dirty="0" smtClean="0"/>
              <a:t>Thermal reactor</a:t>
            </a:r>
          </a:p>
          <a:p>
            <a:r>
              <a:rPr lang="en-US" dirty="0" smtClean="0"/>
              <a:t>Fuel used</a:t>
            </a:r>
          </a:p>
          <a:p>
            <a:pPr lvl="1"/>
            <a:r>
              <a:rPr lang="en-US" dirty="0" smtClean="0"/>
              <a:t>Natural fuel</a:t>
            </a:r>
          </a:p>
          <a:p>
            <a:pPr lvl="1"/>
            <a:r>
              <a:rPr lang="en-US" dirty="0" smtClean="0"/>
              <a:t>Enriched Uranium</a:t>
            </a:r>
          </a:p>
          <a:p>
            <a:r>
              <a:rPr lang="en-US" dirty="0" smtClean="0"/>
              <a:t>Moderator used </a:t>
            </a:r>
          </a:p>
          <a:p>
            <a:pPr lvl="1"/>
            <a:r>
              <a:rPr lang="en-US" dirty="0" smtClean="0"/>
              <a:t>Water</a:t>
            </a:r>
          </a:p>
          <a:p>
            <a:pPr lvl="1"/>
            <a:r>
              <a:rPr lang="en-US" dirty="0" smtClean="0"/>
              <a:t>Heavy water</a:t>
            </a:r>
          </a:p>
          <a:p>
            <a:pPr lvl="1"/>
            <a:r>
              <a:rPr lang="en-US" dirty="0" smtClean="0"/>
              <a:t>graphite</a:t>
            </a:r>
          </a:p>
          <a:p>
            <a:r>
              <a:rPr lang="en-US" dirty="0" smtClean="0"/>
              <a:t>Coolant used </a:t>
            </a:r>
          </a:p>
          <a:p>
            <a:pPr lvl="1"/>
            <a:r>
              <a:rPr lang="en-US" dirty="0" smtClean="0"/>
              <a:t>Water cooled </a:t>
            </a:r>
          </a:p>
          <a:p>
            <a:pPr lvl="1"/>
            <a:r>
              <a:rPr lang="en-US" dirty="0" smtClean="0"/>
              <a:t>Gas cooled </a:t>
            </a: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solidFill>
                  <a:srgbClr val="FF0000"/>
                </a:solidFill>
              </a:rPr>
              <a:t>POWER FROM NUCLEAR POWER PLANT</a:t>
            </a:r>
            <a:endParaRPr lang="en-US" sz="3600" dirty="0">
              <a:solidFill>
                <a:srgbClr val="FF0000"/>
              </a:solidFill>
            </a:endParaRPr>
          </a:p>
        </p:txBody>
      </p:sp>
      <p:sp>
        <p:nvSpPr>
          <p:cNvPr id="3" name="Content Placeholder 2"/>
          <p:cNvSpPr>
            <a:spLocks noGrp="1"/>
          </p:cNvSpPr>
          <p:nvPr>
            <p:ph idx="1"/>
          </p:nvPr>
        </p:nvSpPr>
        <p:spPr/>
        <p:txBody>
          <a:bodyPr>
            <a:normAutofit fontScale="70000" lnSpcReduction="20000"/>
          </a:bodyPr>
          <a:lstStyle/>
          <a:p>
            <a:pPr algn="just"/>
            <a:r>
              <a:rPr lang="en-US" dirty="0" smtClean="0"/>
              <a:t>6,780.00 MW (2.12 %)</a:t>
            </a:r>
          </a:p>
          <a:p>
            <a:pPr algn="just"/>
            <a:r>
              <a:rPr lang="en-US" dirty="0" smtClean="0"/>
              <a:t>8 places in India, 33 units of different capacity.</a:t>
            </a:r>
          </a:p>
          <a:p>
            <a:pPr algn="just"/>
            <a:r>
              <a:rPr lang="en-US" dirty="0" smtClean="0"/>
              <a:t>Nuclear Power Corporation of India Limited (NPCIL). </a:t>
            </a:r>
          </a:p>
          <a:p>
            <a:pPr algn="just"/>
            <a:r>
              <a:rPr lang="en-US" dirty="0" smtClean="0"/>
              <a:t>Tarapur Atomic Power Station, October 28, 1969 Tarapur Palghar Maharashtra , 1,400 MW. </a:t>
            </a:r>
          </a:p>
          <a:p>
            <a:pPr algn="just"/>
            <a:r>
              <a:rPr lang="en-US" dirty="0" smtClean="0"/>
              <a:t>TPA Station was constructed initially with two BWR units under the 1963, 123 Agreement between India, the United States, and the International Atomic Energy Agency (IAEA). It was built for the Department of Atomic Energy by GE and Bechtel. Units 1 and 2 were brought online for commercial operation on 28 October 1969 with an initial power of 210 </a:t>
            </a:r>
            <a:r>
              <a:rPr lang="en-US" dirty="0" smtClean="0">
                <a:hlinkClick r:id="rId2" tooltip="Megawatt"/>
              </a:rPr>
              <a:t>MW</a:t>
            </a:r>
            <a:r>
              <a:rPr lang="en-US" dirty="0" smtClean="0"/>
              <a:t> of electricity. Later on this was reduced to 160 MW due to technical difficulties.</a:t>
            </a:r>
            <a:r>
              <a:rPr lang="en-US" baseline="30000" dirty="0" smtClean="0"/>
              <a:t> </a:t>
            </a:r>
            <a:r>
              <a:rPr lang="en-US" dirty="0" smtClean="0">
                <a:solidFill>
                  <a:srgbClr val="FF0000"/>
                </a:solidFill>
              </a:rPr>
              <a:t>These were the first of their kind in Asia. </a:t>
            </a:r>
          </a:p>
          <a:p>
            <a:pPr algn="just"/>
            <a:r>
              <a:rPr lang="en-US" dirty="0" err="1" smtClean="0">
                <a:hlinkClick r:id="rId3"/>
              </a:rPr>
              <a:t>Kaiga</a:t>
            </a:r>
            <a:r>
              <a:rPr lang="en-US" dirty="0" smtClean="0">
                <a:hlinkClick r:id="rId3"/>
              </a:rPr>
              <a:t> Nuclear Power Plant</a:t>
            </a:r>
            <a:r>
              <a:rPr lang="en-US" dirty="0" smtClean="0"/>
              <a:t> – 880 MW. (Karnataka)</a:t>
            </a:r>
          </a:p>
          <a:p>
            <a:pPr algn="just">
              <a:buNone/>
            </a:pPr>
            <a:r>
              <a:rPr lang="en-US" dirty="0" smtClean="0">
                <a:solidFill>
                  <a:srgbClr val="FF0000"/>
                </a:solidFill>
              </a:rPr>
              <a:t>Fusion Reactors- </a:t>
            </a:r>
            <a:r>
              <a:rPr lang="en-US" dirty="0" smtClean="0"/>
              <a:t>expected to generate power by 2030.</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38200"/>
            <a:ext cx="7772400" cy="1470025"/>
          </a:xfrm>
        </p:spPr>
        <p:txBody>
          <a:bodyPr/>
          <a:lstStyle/>
          <a:p>
            <a:r>
              <a:rPr lang="en-IN" dirty="0" smtClean="0">
                <a:solidFill>
                  <a:srgbClr val="FF0000"/>
                </a:solidFill>
                <a:latin typeface="Algerian" pitchFamily="82" charset="0"/>
              </a:rPr>
              <a:t>SOLAR  RADIATION</a:t>
            </a:r>
            <a:endParaRPr lang="en-IN" dirty="0">
              <a:solidFill>
                <a:srgbClr val="FF0000"/>
              </a:solidFill>
              <a:latin typeface="Algerian" pitchFamily="82" charset="0"/>
            </a:endParaRPr>
          </a:p>
        </p:txBody>
      </p:sp>
      <p:pic>
        <p:nvPicPr>
          <p:cNvPr id="2050" name="Picture 2" descr="LS-solar_radiation"/>
          <p:cNvPicPr>
            <a:picLocks noChangeAspect="1" noChangeArrowheads="1"/>
          </p:cNvPicPr>
          <p:nvPr/>
        </p:nvPicPr>
        <p:blipFill>
          <a:blip r:embed="rId2" cstate="print"/>
          <a:srcRect/>
          <a:stretch>
            <a:fillRect/>
          </a:stretch>
        </p:blipFill>
        <p:spPr bwMode="auto">
          <a:xfrm>
            <a:off x="914400" y="2286000"/>
            <a:ext cx="7876742" cy="4038600"/>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normAutofit fontScale="90000"/>
          </a:bodyPr>
          <a:lstStyle/>
          <a:p>
            <a:r>
              <a:rPr lang="en-IN" dirty="0" smtClean="0"/>
              <a:t>SOLAR  RADIATION</a:t>
            </a:r>
            <a:endParaRPr lang="en-IN" dirty="0"/>
          </a:p>
        </p:txBody>
      </p:sp>
      <p:sp>
        <p:nvSpPr>
          <p:cNvPr id="3" name="Content Placeholder 2"/>
          <p:cNvSpPr>
            <a:spLocks noGrp="1"/>
          </p:cNvSpPr>
          <p:nvPr>
            <p:ph idx="1"/>
          </p:nvPr>
        </p:nvSpPr>
        <p:spPr>
          <a:xfrm>
            <a:off x="838200" y="3733800"/>
            <a:ext cx="7848600" cy="2819400"/>
          </a:xfrm>
        </p:spPr>
        <p:txBody>
          <a:bodyPr>
            <a:normAutofit fontScale="70000" lnSpcReduction="20000"/>
          </a:bodyPr>
          <a:lstStyle/>
          <a:p>
            <a:pPr algn="just"/>
            <a:r>
              <a:rPr lang="en-IN" sz="2800" dirty="0" smtClean="0"/>
              <a:t>Its a clean, inexhaustible, abundantly , universally available. </a:t>
            </a:r>
          </a:p>
          <a:p>
            <a:pPr lvl="0" algn="just"/>
            <a:r>
              <a:rPr lang="en-IN" sz="2800" dirty="0" smtClean="0"/>
              <a:t>Radiant energy in the form of electromagnetic waves from sun referred solar radiations</a:t>
            </a:r>
          </a:p>
          <a:p>
            <a:pPr lvl="0" algn="just"/>
            <a:r>
              <a:rPr lang="en-IN" sz="2800" dirty="0" smtClean="0"/>
              <a:t>The </a:t>
            </a:r>
            <a:r>
              <a:rPr lang="en-IN" sz="2800" dirty="0" err="1" smtClean="0"/>
              <a:t>dia</a:t>
            </a:r>
            <a:r>
              <a:rPr lang="en-IN" sz="2800" dirty="0" smtClean="0"/>
              <a:t> of sun is 1.39 X </a:t>
            </a:r>
            <a:r>
              <a:rPr lang="en-US" sz="2800" dirty="0" smtClean="0"/>
              <a:t>10</a:t>
            </a:r>
            <a:r>
              <a:rPr lang="en-US" sz="2800" baseline="30000" dirty="0" smtClean="0"/>
              <a:t>9</a:t>
            </a:r>
            <a:r>
              <a:rPr lang="en-IN" sz="2800" dirty="0" smtClean="0"/>
              <a:t> m, while earth has 1.27 X </a:t>
            </a:r>
            <a:r>
              <a:rPr lang="en-US" sz="2800" dirty="0" smtClean="0"/>
              <a:t>10</a:t>
            </a:r>
            <a:r>
              <a:rPr lang="en-US" sz="2800" baseline="30000" dirty="0" smtClean="0"/>
              <a:t>7</a:t>
            </a:r>
            <a:r>
              <a:rPr lang="en-US" sz="2800" dirty="0" smtClean="0"/>
              <a:t> m, The mean distance between the two is 1.466  10</a:t>
            </a:r>
            <a:r>
              <a:rPr lang="en-US" sz="2800" baseline="30000" dirty="0" smtClean="0"/>
              <a:t>11</a:t>
            </a:r>
            <a:r>
              <a:rPr lang="en-US" sz="2800" dirty="0" smtClean="0"/>
              <a:t> m. </a:t>
            </a:r>
          </a:p>
          <a:p>
            <a:pPr lvl="0" algn="just"/>
            <a:r>
              <a:rPr lang="en-US" sz="2800" dirty="0" smtClean="0"/>
              <a:t>Axis of Earth is inclined about 23.5</a:t>
            </a:r>
            <a:r>
              <a:rPr lang="en-US" sz="2800" baseline="30000" dirty="0" smtClean="0"/>
              <a:t>O  .</a:t>
            </a:r>
            <a:endParaRPr lang="en-US" sz="2800" dirty="0" smtClean="0"/>
          </a:p>
          <a:p>
            <a:pPr lvl="0" algn="just"/>
            <a:r>
              <a:rPr lang="en-US" sz="2800" dirty="0" smtClean="0"/>
              <a:t>The subtend angle is about 0.53</a:t>
            </a:r>
            <a:r>
              <a:rPr lang="en-US" sz="2800" baseline="30000" dirty="0" smtClean="0"/>
              <a:t>O</a:t>
            </a:r>
            <a:r>
              <a:rPr lang="en-US" sz="2800" dirty="0" smtClean="0"/>
              <a:t> at the earth’s surface</a:t>
            </a:r>
          </a:p>
          <a:p>
            <a:pPr lvl="0" algn="just"/>
            <a:r>
              <a:rPr lang="en-US" sz="2800" dirty="0" smtClean="0"/>
              <a:t>because of large distance, the beam radiation from the sun on earth is almost parallel.</a:t>
            </a:r>
          </a:p>
          <a:p>
            <a:pPr lvl="0" algn="just"/>
            <a:endParaRPr lang="en-US" sz="2800" dirty="0" smtClean="0"/>
          </a:p>
          <a:p>
            <a:pPr lvl="0" algn="just"/>
            <a:endParaRPr lang="en-IN" sz="2800" dirty="0" smtClean="0"/>
          </a:p>
          <a:p>
            <a:pPr algn="just"/>
            <a:endParaRPr lang="en-IN" sz="2800" dirty="0" smtClean="0"/>
          </a:p>
          <a:p>
            <a:pPr algn="just"/>
            <a:endParaRPr lang="en-IN" sz="2800" dirty="0"/>
          </a:p>
        </p:txBody>
      </p:sp>
      <p:pic>
        <p:nvPicPr>
          <p:cNvPr id="3074" name="Picture 2" descr="http://download.e-bookshelf.de/download/0000/6584/83/L-X-0000658483-0001374430.XHTML/images/c01/nfg001.gif"/>
          <p:cNvPicPr>
            <a:picLocks noChangeAspect="1" noChangeArrowheads="1"/>
          </p:cNvPicPr>
          <p:nvPr/>
        </p:nvPicPr>
        <p:blipFill>
          <a:blip r:embed="rId2" cstate="print"/>
          <a:srcRect/>
          <a:stretch>
            <a:fillRect/>
          </a:stretch>
        </p:blipFill>
        <p:spPr bwMode="auto">
          <a:xfrm>
            <a:off x="1219200" y="685800"/>
            <a:ext cx="7315200" cy="3019426"/>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SOLAR  RADIATION</a:t>
            </a:r>
            <a:endParaRPr lang="en-IN" dirty="0"/>
          </a:p>
        </p:txBody>
      </p:sp>
      <p:sp>
        <p:nvSpPr>
          <p:cNvPr id="3" name="Content Placeholder 2"/>
          <p:cNvSpPr>
            <a:spLocks noGrp="1"/>
          </p:cNvSpPr>
          <p:nvPr>
            <p:ph idx="1"/>
          </p:nvPr>
        </p:nvSpPr>
        <p:spPr/>
        <p:txBody>
          <a:bodyPr>
            <a:normAutofit fontScale="92500" lnSpcReduction="10000"/>
          </a:bodyPr>
          <a:lstStyle/>
          <a:p>
            <a:pPr algn="just"/>
            <a:r>
              <a:rPr lang="en-IN" dirty="0" smtClean="0"/>
              <a:t>Solar energy is created at the core of the sun when hydrogen nuclei are converted to helium nuclei through a number of intermediates. </a:t>
            </a:r>
          </a:p>
          <a:p>
            <a:pPr algn="just"/>
            <a:r>
              <a:rPr lang="en-IN" dirty="0" smtClean="0"/>
              <a:t>For each second of the solar nuclear fusion process, 700 million tons of hydrogen is converted into the heavier atom helium.</a:t>
            </a:r>
          </a:p>
          <a:p>
            <a:pPr algn="just"/>
            <a:r>
              <a:rPr lang="en-IN" dirty="0" smtClean="0"/>
              <a:t>The solar nuclear process creates immense heat that causes atoms to discharge photons. Temperatures at the core are about 15 million degrees Kelvin</a:t>
            </a:r>
            <a:endParaRPr lang="en-IN"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SOLAR  RADIATION</a:t>
            </a:r>
            <a:endParaRPr lang="en-IN" dirty="0"/>
          </a:p>
        </p:txBody>
      </p:sp>
      <p:sp>
        <p:nvSpPr>
          <p:cNvPr id="3" name="Content Placeholder 2"/>
          <p:cNvSpPr>
            <a:spLocks noGrp="1"/>
          </p:cNvSpPr>
          <p:nvPr>
            <p:ph idx="1"/>
          </p:nvPr>
        </p:nvSpPr>
        <p:spPr/>
        <p:txBody>
          <a:bodyPr/>
          <a:lstStyle/>
          <a:p>
            <a:r>
              <a:rPr lang="en-IN" dirty="0" smtClean="0"/>
              <a:t>Sun surface temperature is 5,778 K</a:t>
            </a:r>
          </a:p>
          <a:p>
            <a:r>
              <a:rPr lang="en-IN" dirty="0" smtClean="0"/>
              <a:t>3.8×10</a:t>
            </a:r>
            <a:r>
              <a:rPr lang="en-IN" baseline="30000" dirty="0" smtClean="0"/>
              <a:t>26</a:t>
            </a:r>
            <a:r>
              <a:rPr lang="en-IN" dirty="0" smtClean="0"/>
              <a:t> J, total energy output of the Sun each second,</a:t>
            </a:r>
          </a:p>
          <a:p>
            <a:r>
              <a:rPr lang="en-IN" dirty="0" smtClean="0"/>
              <a:t>5.5×10</a:t>
            </a:r>
            <a:r>
              <a:rPr lang="en-IN" baseline="30000" dirty="0" smtClean="0"/>
              <a:t>24</a:t>
            </a:r>
            <a:r>
              <a:rPr lang="en-IN" dirty="0" smtClean="0"/>
              <a:t> J, (1.74 X 10 </a:t>
            </a:r>
            <a:r>
              <a:rPr lang="en-US" baseline="30000" dirty="0" smtClean="0"/>
              <a:t>17</a:t>
            </a:r>
            <a:r>
              <a:rPr lang="en-IN" dirty="0" smtClean="0"/>
              <a:t> j/s)total energy from the Sun that strikes the face of the Earth each year.</a:t>
            </a:r>
          </a:p>
          <a:p>
            <a:endParaRPr lang="en-IN" dirty="0" smtClean="0"/>
          </a:p>
          <a:p>
            <a:pPr>
              <a:buNone/>
            </a:pPr>
            <a:endParaRPr lang="en-US" dirty="0" smtClean="0"/>
          </a:p>
          <a:p>
            <a:endParaRPr lang="en-IN"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Extra-Terrestrial radiation</a:t>
            </a:r>
            <a:endParaRPr lang="en-IN" dirty="0"/>
          </a:p>
        </p:txBody>
      </p:sp>
      <p:sp>
        <p:nvSpPr>
          <p:cNvPr id="3" name="Content Placeholder 2"/>
          <p:cNvSpPr>
            <a:spLocks noGrp="1"/>
          </p:cNvSpPr>
          <p:nvPr>
            <p:ph idx="1"/>
          </p:nvPr>
        </p:nvSpPr>
        <p:spPr/>
        <p:txBody>
          <a:bodyPr>
            <a:normAutofit/>
          </a:bodyPr>
          <a:lstStyle/>
          <a:p>
            <a:pPr algn="just"/>
            <a:r>
              <a:rPr lang="en-IN" dirty="0" smtClean="0"/>
              <a:t>Solar radiation incident outside the earth's atmosphere is called extraterrestrial radiation.</a:t>
            </a:r>
          </a:p>
          <a:p>
            <a:pPr algn="just"/>
            <a:r>
              <a:rPr lang="en-IN" dirty="0" smtClean="0"/>
              <a:t>The distance between sun and earth varies a little through the year. Because of this variation, extra terrestrial flux also varies.</a:t>
            </a:r>
          </a:p>
          <a:p>
            <a:pPr algn="just"/>
            <a:r>
              <a:rPr lang="en-IN" dirty="0" smtClean="0"/>
              <a:t>30% reflected back to space, 23% is consumed for hydrological cycle. 47% is absorbed by atmosphere. </a:t>
            </a:r>
          </a:p>
          <a:p>
            <a:endParaRPr lang="en-IN" dirty="0"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Extra-Terrestrial radiation</a:t>
            </a:r>
            <a:endParaRPr lang="en-IN" dirty="0"/>
          </a:p>
        </p:txBody>
      </p:sp>
      <p:sp>
        <p:nvSpPr>
          <p:cNvPr id="3" name="Content Placeholder 2"/>
          <p:cNvSpPr>
            <a:spLocks noGrp="1"/>
          </p:cNvSpPr>
          <p:nvPr>
            <p:ph idx="1"/>
          </p:nvPr>
        </p:nvSpPr>
        <p:spPr>
          <a:xfrm>
            <a:off x="457200" y="4800600"/>
            <a:ext cx="8229600" cy="1676400"/>
          </a:xfrm>
        </p:spPr>
        <p:txBody>
          <a:bodyPr/>
          <a:lstStyle/>
          <a:p>
            <a:endParaRPr lang="en-IN" dirty="0"/>
          </a:p>
        </p:txBody>
      </p:sp>
      <p:pic>
        <p:nvPicPr>
          <p:cNvPr id="20482" name="Picture 2" descr="Solar Constant"/>
          <p:cNvPicPr>
            <a:picLocks noChangeAspect="1" noChangeArrowheads="1"/>
          </p:cNvPicPr>
          <p:nvPr/>
        </p:nvPicPr>
        <p:blipFill>
          <a:blip r:embed="rId2" cstate="print"/>
          <a:srcRect/>
          <a:stretch>
            <a:fillRect/>
          </a:stretch>
        </p:blipFill>
        <p:spPr bwMode="auto">
          <a:xfrm>
            <a:off x="381000" y="1828800"/>
            <a:ext cx="8763000" cy="3733800"/>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Extra-Terrestrial radiation</a:t>
            </a:r>
            <a:endParaRPr lang="en-IN" dirty="0"/>
          </a:p>
        </p:txBody>
      </p:sp>
      <p:sp>
        <p:nvSpPr>
          <p:cNvPr id="3" name="Content Placeholder 2"/>
          <p:cNvSpPr>
            <a:spLocks noGrp="1"/>
          </p:cNvSpPr>
          <p:nvPr>
            <p:ph sz="half" idx="1"/>
          </p:nvPr>
        </p:nvSpPr>
        <p:spPr>
          <a:xfrm>
            <a:off x="457200" y="4572000"/>
            <a:ext cx="8001000" cy="1554163"/>
          </a:xfrm>
        </p:spPr>
        <p:txBody>
          <a:bodyPr/>
          <a:lstStyle/>
          <a:p>
            <a:r>
              <a:rPr lang="en-IN" dirty="0" smtClean="0"/>
              <a:t>I </a:t>
            </a:r>
            <a:r>
              <a:rPr lang="en-IN" baseline="-25000" dirty="0" smtClean="0"/>
              <a:t>sc </a:t>
            </a:r>
            <a:r>
              <a:rPr lang="en-IN" dirty="0" smtClean="0"/>
              <a:t> =  solar constant = 1367 W/m2  </a:t>
            </a:r>
            <a:endParaRPr lang="en-IN" dirty="0"/>
          </a:p>
        </p:txBody>
      </p:sp>
      <p:pic>
        <p:nvPicPr>
          <p:cNvPr id="21506" name="Picture 2"/>
          <p:cNvPicPr>
            <a:picLocks noGrp="1" noChangeAspect="1" noChangeArrowheads="1"/>
          </p:cNvPicPr>
          <p:nvPr>
            <p:ph sz="half" idx="2"/>
          </p:nvPr>
        </p:nvPicPr>
        <p:blipFill>
          <a:blip r:embed="rId2" cstate="print"/>
          <a:srcRect/>
          <a:stretch>
            <a:fillRect/>
          </a:stretch>
        </p:blipFill>
        <p:spPr bwMode="auto">
          <a:xfrm>
            <a:off x="304800" y="1828800"/>
            <a:ext cx="8382000" cy="2362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Solar constant </a:t>
            </a:r>
            <a:endParaRPr lang="en-IN" dirty="0"/>
          </a:p>
        </p:txBody>
      </p:sp>
      <p:sp>
        <p:nvSpPr>
          <p:cNvPr id="3" name="Content Placeholder 2"/>
          <p:cNvSpPr>
            <a:spLocks noGrp="1"/>
          </p:cNvSpPr>
          <p:nvPr>
            <p:ph idx="1"/>
          </p:nvPr>
        </p:nvSpPr>
        <p:spPr/>
        <p:txBody>
          <a:bodyPr>
            <a:normAutofit fontScale="92500" lnSpcReduction="10000"/>
          </a:bodyPr>
          <a:lstStyle/>
          <a:p>
            <a:pPr algn="just"/>
            <a:r>
              <a:rPr lang="en-IN" dirty="0" smtClean="0"/>
              <a:t>The solar constant, a measure of flux density, is the amount of incoming solar electromagnetic radiation per unit area that would be incident on a plane perpendicular to the rays, at a distance of one astronomical unit (AU) (roughly the mean distance from the Sun to Earth, 149,597,890 km ). </a:t>
            </a:r>
          </a:p>
          <a:p>
            <a:pPr algn="just"/>
            <a:r>
              <a:rPr lang="en-IN" dirty="0" smtClean="0"/>
              <a:t>The "solar constant" includes all types of solar radiation, not just the visible light. Its average value was thought to be approximately 1.370 kW/m²</a:t>
            </a:r>
            <a:endParaRPr lang="en-IN"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normAutofit/>
          </a:bodyPr>
          <a:lstStyle/>
          <a:p>
            <a:r>
              <a:rPr lang="en-IN" dirty="0" smtClean="0">
                <a:solidFill>
                  <a:srgbClr val="FF0000"/>
                </a:solidFill>
              </a:rPr>
              <a:t>SPECTRAL DISTRIBUTION OF ETR</a:t>
            </a:r>
            <a:endParaRPr lang="en-IN" dirty="0"/>
          </a:p>
        </p:txBody>
      </p:sp>
      <p:sp>
        <p:nvSpPr>
          <p:cNvPr id="3" name="Content Placeholder 2"/>
          <p:cNvSpPr>
            <a:spLocks noGrp="1"/>
          </p:cNvSpPr>
          <p:nvPr>
            <p:ph idx="1"/>
          </p:nvPr>
        </p:nvSpPr>
        <p:spPr/>
        <p:txBody>
          <a:bodyPr/>
          <a:lstStyle/>
          <a:p>
            <a:endParaRPr lang="en-IN" dirty="0"/>
          </a:p>
        </p:txBody>
      </p:sp>
      <p:pic>
        <p:nvPicPr>
          <p:cNvPr id="1026" name="Picture 2" descr="http://sunwindsolar.com/wp-content/uploads/2013/01/solar_insolation-b1.jpg"/>
          <p:cNvPicPr>
            <a:picLocks noChangeAspect="1" noChangeArrowheads="1"/>
          </p:cNvPicPr>
          <p:nvPr/>
        </p:nvPicPr>
        <p:blipFill>
          <a:blip r:embed="rId2" cstate="print"/>
          <a:srcRect/>
          <a:stretch>
            <a:fillRect/>
          </a:stretch>
        </p:blipFill>
        <p:spPr bwMode="auto">
          <a:xfrm>
            <a:off x="228600" y="1011373"/>
            <a:ext cx="8305800" cy="5846627"/>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lstStyle/>
          <a:p>
            <a:pPr>
              <a:buNone/>
            </a:pPr>
            <a:endParaRPr lang="en-US" dirty="0" smtClean="0"/>
          </a:p>
          <a:p>
            <a:pPr>
              <a:buNone/>
            </a:pPr>
            <a:endParaRPr lang="en-US" dirty="0" smtClean="0"/>
          </a:p>
          <a:p>
            <a:pPr>
              <a:buNone/>
            </a:pPr>
            <a:endParaRPr lang="en-US" dirty="0" smtClean="0"/>
          </a:p>
          <a:p>
            <a:pPr algn="ctr">
              <a:buNone/>
            </a:pPr>
            <a:r>
              <a:rPr lang="en-US" sz="4800" dirty="0" smtClean="0">
                <a:solidFill>
                  <a:srgbClr val="FF0000"/>
                </a:solidFill>
                <a:latin typeface="Arial Black" pitchFamily="34" charset="0"/>
                <a:cs typeface="Aharoni" pitchFamily="2" charset="-79"/>
              </a:rPr>
              <a:t>Unit – 1</a:t>
            </a:r>
          </a:p>
          <a:p>
            <a:pPr algn="ctr"/>
            <a:endParaRPr lang="en-US" dirty="0" smtClean="0"/>
          </a:p>
          <a:p>
            <a:pPr algn="ctr">
              <a:buNone/>
            </a:pPr>
            <a:r>
              <a:rPr lang="en-US" sz="4000" dirty="0" smtClean="0">
                <a:solidFill>
                  <a:srgbClr val="3507F9"/>
                </a:solidFill>
                <a:latin typeface="Algerian" pitchFamily="82" charset="0"/>
              </a:rPr>
              <a:t>Energy Sources and Power Generation</a:t>
            </a:r>
            <a:endParaRPr lang="en-US" sz="4000" dirty="0">
              <a:solidFill>
                <a:srgbClr val="3507F9"/>
              </a:solidFill>
              <a:latin typeface="Algerian" pitchFamily="82"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0000"/>
                </a:solidFill>
              </a:rPr>
              <a:t>SPECTRAL DISTRIBUTION OF ETR</a:t>
            </a:r>
            <a:endParaRPr lang="en-IN" dirty="0">
              <a:solidFill>
                <a:srgbClr val="FF0000"/>
              </a:solidFill>
            </a:endParaRPr>
          </a:p>
        </p:txBody>
      </p:sp>
      <p:sp>
        <p:nvSpPr>
          <p:cNvPr id="3" name="Content Placeholder 2"/>
          <p:cNvSpPr>
            <a:spLocks noGrp="1"/>
          </p:cNvSpPr>
          <p:nvPr>
            <p:ph idx="1"/>
          </p:nvPr>
        </p:nvSpPr>
        <p:spPr/>
        <p:txBody>
          <a:bodyPr>
            <a:normAutofit fontScale="92500" lnSpcReduction="20000"/>
          </a:bodyPr>
          <a:lstStyle/>
          <a:p>
            <a:pPr algn="just"/>
            <a:r>
              <a:rPr lang="en-IN" dirty="0" smtClean="0"/>
              <a:t>Radiant energy from sun is in electromagnetic nature. </a:t>
            </a:r>
          </a:p>
          <a:p>
            <a:pPr algn="just"/>
            <a:r>
              <a:rPr lang="en-IN" dirty="0" smtClean="0"/>
              <a:t>99% have wave length in range  of 0.2 to 4.0 micrometer.</a:t>
            </a:r>
          </a:p>
          <a:p>
            <a:pPr algn="just"/>
            <a:r>
              <a:rPr lang="en-IN" dirty="0" smtClean="0"/>
              <a:t>Solar energy reaching the top of the earth atmosphere consist of about 6.5% of UV (short wave length, less than 0.39µm)</a:t>
            </a:r>
          </a:p>
          <a:p>
            <a:pPr algn="just"/>
            <a:r>
              <a:rPr lang="en-IN" dirty="0" smtClean="0"/>
              <a:t>48% visible light (0.39µm to 0.78µm) </a:t>
            </a:r>
          </a:p>
          <a:p>
            <a:pPr algn="just"/>
            <a:r>
              <a:rPr lang="en-IN" dirty="0" smtClean="0"/>
              <a:t>45.6% of infrared radiation (wave length more than 0.78µm)</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1066800"/>
          </a:xfrm>
        </p:spPr>
        <p:txBody>
          <a:bodyPr>
            <a:noAutofit/>
          </a:bodyPr>
          <a:lstStyle/>
          <a:p>
            <a:r>
              <a:rPr lang="en-IN" sz="3600" dirty="0" smtClean="0">
                <a:solidFill>
                  <a:srgbClr val="FF0000"/>
                </a:solidFill>
              </a:rPr>
              <a:t>SOLAR RADIATION AT THE EARTH’S SURFACE</a:t>
            </a:r>
            <a:endParaRPr lang="en-IN" sz="3600" dirty="0">
              <a:solidFill>
                <a:srgbClr val="FF0000"/>
              </a:solidFill>
            </a:endParaRPr>
          </a:p>
        </p:txBody>
      </p:sp>
      <p:sp>
        <p:nvSpPr>
          <p:cNvPr id="3" name="Content Placeholder 2"/>
          <p:cNvSpPr>
            <a:spLocks noGrp="1"/>
          </p:cNvSpPr>
          <p:nvPr>
            <p:ph idx="1"/>
          </p:nvPr>
        </p:nvSpPr>
        <p:spPr>
          <a:xfrm>
            <a:off x="457200" y="914400"/>
            <a:ext cx="8382000" cy="5943600"/>
          </a:xfrm>
        </p:spPr>
        <p:txBody>
          <a:bodyPr>
            <a:normAutofit lnSpcReduction="10000"/>
          </a:bodyPr>
          <a:lstStyle/>
          <a:p>
            <a:pPr algn="just"/>
            <a:r>
              <a:rPr lang="en-IN" dirty="0" smtClean="0"/>
              <a:t>Radiation received on earth surface is different from above atmosphere. </a:t>
            </a:r>
          </a:p>
          <a:p>
            <a:pPr algn="just"/>
            <a:r>
              <a:rPr lang="en-IN" dirty="0" smtClean="0"/>
              <a:t>Differs in amount and character. </a:t>
            </a:r>
          </a:p>
          <a:p>
            <a:pPr algn="just"/>
            <a:r>
              <a:rPr lang="en-IN" dirty="0" smtClean="0"/>
              <a:t>In view point of harnessing solar energy, energy received at earth surface is more important than above atmosphere.</a:t>
            </a:r>
          </a:p>
          <a:p>
            <a:pPr algn="just"/>
            <a:r>
              <a:rPr lang="en-IN" dirty="0" smtClean="0"/>
              <a:t>Radiation form received at surface of earth is referred “solar radiation at the earth’s surface/ terrestrial radiation.”</a:t>
            </a:r>
          </a:p>
          <a:p>
            <a:pPr algn="just"/>
            <a:r>
              <a:rPr lang="en-IN" dirty="0" smtClean="0"/>
              <a:t>Atmosphere contains : ozone, oxygen, nitrogen, carbon dioxide, carbon monoxide, water vapour, water droplet and dust. </a:t>
            </a:r>
          </a:p>
          <a:p>
            <a:pPr>
              <a:buNone/>
            </a:pPr>
            <a:endParaRPr lang="en-IN"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868362"/>
          </a:xfrm>
        </p:spPr>
        <p:txBody>
          <a:bodyPr>
            <a:normAutofit/>
          </a:bodyPr>
          <a:lstStyle/>
          <a:p>
            <a:r>
              <a:rPr lang="en-IN" sz="3600" dirty="0" smtClean="0">
                <a:solidFill>
                  <a:srgbClr val="FF0000"/>
                </a:solidFill>
              </a:rPr>
              <a:t>SOLAR RADIATION AT THE EARTH’S SURFACE</a:t>
            </a:r>
            <a:endParaRPr lang="en-US" sz="3600" dirty="0"/>
          </a:p>
        </p:txBody>
      </p:sp>
      <p:sp>
        <p:nvSpPr>
          <p:cNvPr id="3" name="Content Placeholder 2"/>
          <p:cNvSpPr>
            <a:spLocks noGrp="1"/>
          </p:cNvSpPr>
          <p:nvPr>
            <p:ph idx="1"/>
          </p:nvPr>
        </p:nvSpPr>
        <p:spPr>
          <a:xfrm>
            <a:off x="0" y="1066800"/>
            <a:ext cx="9144000" cy="5791200"/>
          </a:xfrm>
        </p:spPr>
        <p:txBody>
          <a:bodyPr>
            <a:normAutofit fontScale="92500" lnSpcReduction="10000"/>
          </a:bodyPr>
          <a:lstStyle/>
          <a:p>
            <a:pPr>
              <a:buNone/>
            </a:pPr>
            <a:r>
              <a:rPr lang="en-US" dirty="0" smtClean="0">
                <a:solidFill>
                  <a:srgbClr val="0070C0"/>
                </a:solidFill>
              </a:rPr>
              <a:t>ABSORPTION-</a:t>
            </a:r>
            <a:r>
              <a:rPr lang="en-US" dirty="0" smtClean="0"/>
              <a:t> Selective absorption of various wavelength radiation.</a:t>
            </a:r>
          </a:p>
          <a:p>
            <a:pPr lvl="1">
              <a:buFont typeface="Wingdings" pitchFamily="2" charset="2"/>
              <a:buChar char="v"/>
            </a:pPr>
            <a:r>
              <a:rPr lang="en-IN" dirty="0" smtClean="0"/>
              <a:t>Less than 0.29 µm and greater than 2.3 µm absorbed in atmosphere.  Between these two significant for terrestrial application</a:t>
            </a:r>
            <a:endParaRPr lang="en-US" dirty="0" smtClean="0">
              <a:solidFill>
                <a:srgbClr val="0070C0"/>
              </a:solidFill>
            </a:endParaRPr>
          </a:p>
          <a:p>
            <a:pPr lvl="1">
              <a:buFont typeface="Wingdings" pitchFamily="2" charset="2"/>
              <a:buChar char="v"/>
            </a:pPr>
            <a:r>
              <a:rPr lang="en-US" dirty="0" smtClean="0"/>
              <a:t>Ozone :- significant amount of UV</a:t>
            </a:r>
          </a:p>
          <a:p>
            <a:pPr lvl="1">
              <a:buFont typeface="Wingdings" pitchFamily="2" charset="2"/>
              <a:buChar char="v"/>
            </a:pPr>
            <a:r>
              <a:rPr lang="en-US" dirty="0" smtClean="0"/>
              <a:t> Nitrogen, oxygen  and other atmospheric gases:- X ray, extreme UV.</a:t>
            </a:r>
          </a:p>
          <a:p>
            <a:pPr lvl="1">
              <a:buFont typeface="Wingdings" pitchFamily="2" charset="2"/>
              <a:buChar char="v"/>
            </a:pPr>
            <a:r>
              <a:rPr lang="en-US" dirty="0" smtClean="0"/>
              <a:t>Water vapour and carbon dioxide :- </a:t>
            </a:r>
            <a:r>
              <a:rPr lang="el-GR" dirty="0" smtClean="0"/>
              <a:t>λ</a:t>
            </a:r>
            <a:r>
              <a:rPr lang="en-US" dirty="0" smtClean="0"/>
              <a:t> </a:t>
            </a:r>
            <a:r>
              <a:rPr lang="el-GR" sz="4000" dirty="0" smtClean="0"/>
              <a:t>›</a:t>
            </a:r>
            <a:r>
              <a:rPr lang="en-US" sz="4000" dirty="0" smtClean="0"/>
              <a:t> </a:t>
            </a:r>
            <a:r>
              <a:rPr lang="en-US" dirty="0" smtClean="0"/>
              <a:t>2.3</a:t>
            </a:r>
            <a:r>
              <a:rPr lang="en-IN" dirty="0" smtClean="0"/>
              <a:t> µm (almost completely)</a:t>
            </a:r>
          </a:p>
          <a:p>
            <a:pPr lvl="1">
              <a:buFont typeface="Wingdings" pitchFamily="2" charset="2"/>
              <a:buChar char="v"/>
            </a:pPr>
            <a:r>
              <a:rPr lang="en-IN" dirty="0" smtClean="0"/>
              <a:t>Dust particles : - irrespective of wavelength. </a:t>
            </a:r>
            <a:endParaRPr lang="en-US" dirty="0" smtClean="0"/>
          </a:p>
          <a:p>
            <a:pPr lvl="1" algn="just">
              <a:buNone/>
            </a:pPr>
            <a:r>
              <a:rPr lang="en-US" dirty="0" smtClean="0"/>
              <a:t>The absorbing of radiation increases the energy of molecules and hence rise in temperature.  </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Autofit/>
          </a:bodyPr>
          <a:lstStyle/>
          <a:p>
            <a:r>
              <a:rPr lang="en-IN" sz="3600" dirty="0" smtClean="0">
                <a:solidFill>
                  <a:srgbClr val="FF0000"/>
                </a:solidFill>
              </a:rPr>
              <a:t>SOLAR RADIATION AT THE EARTH’S SURFACE</a:t>
            </a:r>
            <a:endParaRPr lang="en-US" sz="3600" dirty="0"/>
          </a:p>
        </p:txBody>
      </p:sp>
      <p:sp>
        <p:nvSpPr>
          <p:cNvPr id="3" name="Content Placeholder 2"/>
          <p:cNvSpPr>
            <a:spLocks noGrp="1"/>
          </p:cNvSpPr>
          <p:nvPr>
            <p:ph idx="1"/>
          </p:nvPr>
        </p:nvSpPr>
        <p:spPr>
          <a:xfrm>
            <a:off x="457200" y="1143000"/>
            <a:ext cx="8382000" cy="5715000"/>
          </a:xfrm>
        </p:spPr>
        <p:txBody>
          <a:bodyPr/>
          <a:lstStyle/>
          <a:p>
            <a:r>
              <a:rPr lang="en-US" dirty="0" smtClean="0">
                <a:solidFill>
                  <a:srgbClr val="0070C0"/>
                </a:solidFill>
              </a:rPr>
              <a:t>Scattering </a:t>
            </a:r>
          </a:p>
          <a:p>
            <a:pPr lvl="1"/>
            <a:r>
              <a:rPr lang="en-US" dirty="0" smtClean="0"/>
              <a:t>Scattering by dust particles and air molecules. </a:t>
            </a:r>
          </a:p>
          <a:p>
            <a:pPr lvl="1"/>
            <a:r>
              <a:rPr lang="en-IN" dirty="0" smtClean="0"/>
              <a:t>part of the radiating penetrating in to atmosphere get reflected back to space especially by clouds.</a:t>
            </a:r>
          </a:p>
          <a:p>
            <a:pPr lvl="1"/>
            <a:r>
              <a:rPr lang="en-IN" dirty="0" smtClean="0"/>
              <a:t>Another part is absorbed by clouds, </a:t>
            </a:r>
          </a:p>
          <a:p>
            <a:pPr lvl="1"/>
            <a:r>
              <a:rPr lang="en-IN" dirty="0" smtClean="0"/>
              <a:t>Earth reflects about 30% of radiation falling on it.   (</a:t>
            </a:r>
            <a:r>
              <a:rPr lang="en-IN" dirty="0" err="1" smtClean="0"/>
              <a:t>albedo</a:t>
            </a:r>
            <a:r>
              <a:rPr lang="en-IN" dirty="0" smtClean="0"/>
              <a:t>)</a:t>
            </a:r>
          </a:p>
          <a:p>
            <a:pPr lvl="1"/>
            <a:endParaRPr lang="en-IN" dirty="0" smtClean="0"/>
          </a:p>
          <a:p>
            <a:pPr lvl="1"/>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838200"/>
            <a:ext cx="8610600" cy="5486400"/>
          </a:xfrm>
        </p:spPr>
        <p:txBody>
          <a:bodyPr>
            <a:normAutofit/>
          </a:bodyPr>
          <a:lstStyle/>
          <a:p>
            <a:r>
              <a:rPr lang="en-IN" dirty="0" smtClean="0">
                <a:solidFill>
                  <a:srgbClr val="FF0000"/>
                </a:solidFill>
              </a:rPr>
              <a:t>Direct radiation</a:t>
            </a:r>
            <a:r>
              <a:rPr lang="en-IN" dirty="0" smtClean="0"/>
              <a:t>: the radiation not been absorbed or scattered and reaches the ground directly from sun. (also called </a:t>
            </a:r>
            <a:r>
              <a:rPr lang="en-IN" dirty="0" smtClean="0">
                <a:solidFill>
                  <a:srgbClr val="FF0000"/>
                </a:solidFill>
              </a:rPr>
              <a:t>Beam radiation</a:t>
            </a:r>
            <a:r>
              <a:rPr lang="en-IN" dirty="0" smtClean="0"/>
              <a:t>)</a:t>
            </a:r>
          </a:p>
          <a:p>
            <a:r>
              <a:rPr lang="en-IN" dirty="0" smtClean="0"/>
              <a:t>This radiation produces shadow.</a:t>
            </a:r>
          </a:p>
          <a:p>
            <a:r>
              <a:rPr lang="en-IN" dirty="0" smtClean="0">
                <a:solidFill>
                  <a:srgbClr val="FF0000"/>
                </a:solidFill>
              </a:rPr>
              <a:t>Diffuse radiation</a:t>
            </a:r>
            <a:r>
              <a:rPr lang="en-IN" dirty="0" smtClean="0"/>
              <a:t> : radiation received after scattering and reflection. </a:t>
            </a:r>
          </a:p>
          <a:p>
            <a:r>
              <a:rPr lang="en-IN" dirty="0" smtClean="0"/>
              <a:t>Diffuse radiation comes from all the parts of the sky.</a:t>
            </a:r>
          </a:p>
          <a:p>
            <a:r>
              <a:rPr lang="en-IN" dirty="0" err="1" smtClean="0">
                <a:solidFill>
                  <a:srgbClr val="FF0000"/>
                </a:solidFill>
              </a:rPr>
              <a:t>Insolation</a:t>
            </a:r>
            <a:r>
              <a:rPr lang="en-IN" dirty="0" smtClean="0">
                <a:solidFill>
                  <a:srgbClr val="FF0000"/>
                </a:solidFill>
              </a:rPr>
              <a:t>/ global radiation</a:t>
            </a:r>
            <a:r>
              <a:rPr lang="en-IN" dirty="0" smtClean="0">
                <a:solidFill>
                  <a:srgbClr val="0070C0"/>
                </a:solidFill>
              </a:rPr>
              <a:t>: sum </a:t>
            </a:r>
            <a:r>
              <a:rPr lang="en-IN" dirty="0" smtClean="0"/>
              <a:t>of </a:t>
            </a:r>
            <a:r>
              <a:rPr lang="en-IN" dirty="0" smtClean="0">
                <a:solidFill>
                  <a:srgbClr val="FF0000"/>
                </a:solidFill>
              </a:rPr>
              <a:t>direct</a:t>
            </a:r>
            <a:r>
              <a:rPr lang="en-IN" dirty="0" smtClean="0"/>
              <a:t> and </a:t>
            </a:r>
            <a:r>
              <a:rPr lang="en-IN" dirty="0" smtClean="0">
                <a:solidFill>
                  <a:srgbClr val="FF0000"/>
                </a:solidFill>
              </a:rPr>
              <a:t>diffuse radiation</a:t>
            </a:r>
          </a:p>
          <a:p>
            <a:endParaRPr lang="en-IN" dirty="0" smtClean="0"/>
          </a:p>
          <a:p>
            <a:endParaRPr lang="en-IN" dirty="0" smtClean="0"/>
          </a:p>
          <a:p>
            <a:endParaRPr lang="en-IN"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1026" name="Picture 2" descr="http://www.earthonlinemedia.com/ebooks/tpe_3e/energy/radiation_balance_usgs_large.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Solar Energy Conversion</a:t>
            </a:r>
            <a:endParaRPr lang="en-IN" dirty="0"/>
          </a:p>
        </p:txBody>
      </p:sp>
      <p:sp>
        <p:nvSpPr>
          <p:cNvPr id="3" name="Content Placeholder 2"/>
          <p:cNvSpPr>
            <a:spLocks noGrp="1"/>
          </p:cNvSpPr>
          <p:nvPr>
            <p:ph idx="1"/>
          </p:nvPr>
        </p:nvSpPr>
        <p:spPr>
          <a:xfrm>
            <a:off x="304800" y="1600200"/>
            <a:ext cx="8610600" cy="4800600"/>
          </a:xfrm>
        </p:spPr>
        <p:txBody>
          <a:bodyPr/>
          <a:lstStyle/>
          <a:p>
            <a:r>
              <a:rPr lang="en-IN" dirty="0" smtClean="0"/>
              <a:t>Heliochemical process: Photosynthesis</a:t>
            </a:r>
          </a:p>
          <a:p>
            <a:r>
              <a:rPr lang="en-IN" dirty="0" smtClean="0"/>
              <a:t>Helioelectrical process: photovoltaic cell</a:t>
            </a:r>
          </a:p>
          <a:p>
            <a:r>
              <a:rPr lang="en-IN" dirty="0" smtClean="0"/>
              <a:t>Heliothermal process: solar water heater, solar pond etc... </a:t>
            </a:r>
            <a:endParaRPr lang="en-IN"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solidFill>
                  <a:srgbClr val="FF0000"/>
                </a:solidFill>
              </a:rPr>
              <a:t>SOLAR COLLECTORS</a:t>
            </a:r>
            <a:endParaRPr lang="en-US" sz="4000" dirty="0">
              <a:solidFill>
                <a:srgbClr val="FF0000"/>
              </a:solidFill>
            </a:endParaRPr>
          </a:p>
        </p:txBody>
      </p:sp>
      <p:pic>
        <p:nvPicPr>
          <p:cNvPr id="1026" name="Picture 2"/>
          <p:cNvPicPr>
            <a:picLocks noGrp="1" noChangeAspect="1" noChangeArrowheads="1"/>
          </p:cNvPicPr>
          <p:nvPr>
            <p:ph idx="1"/>
          </p:nvPr>
        </p:nvPicPr>
        <p:blipFill>
          <a:blip r:embed="rId2" cstate="print"/>
          <a:srcRect/>
          <a:stretch>
            <a:fillRect/>
          </a:stretch>
        </p:blipFill>
        <p:spPr bwMode="auto">
          <a:xfrm>
            <a:off x="0" y="1600201"/>
            <a:ext cx="8991600" cy="4800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FLAT PLATE COLLECTOR</a:t>
            </a:r>
            <a:endParaRPr lang="en-US" dirty="0">
              <a:solidFill>
                <a:srgbClr val="FF0000"/>
              </a:solidFill>
            </a:endParaRPr>
          </a:p>
        </p:txBody>
      </p:sp>
      <p:pic>
        <p:nvPicPr>
          <p:cNvPr id="4" name="Content Placeholder 3" descr="Solar_panels,_Santorini2.jpg"/>
          <p:cNvPicPr>
            <a:picLocks noGrp="1" noChangeAspect="1"/>
          </p:cNvPicPr>
          <p:nvPr>
            <p:ph idx="1"/>
          </p:nvPr>
        </p:nvPicPr>
        <p:blipFill>
          <a:blip r:embed="rId2" cstate="print"/>
          <a:stretch>
            <a:fillRect/>
          </a:stretch>
        </p:blipFill>
        <p:spPr>
          <a:xfrm>
            <a:off x="304800" y="1371600"/>
            <a:ext cx="8839200" cy="5486400"/>
          </a:xfr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olar_collector_types_concentrating_collector.jpg"/>
          <p:cNvPicPr>
            <a:picLocks noGrp="1" noChangeAspect="1"/>
          </p:cNvPicPr>
          <p:nvPr>
            <p:ph idx="1"/>
          </p:nvPr>
        </p:nvPicPr>
        <p:blipFill>
          <a:blip r:embed="rId2" cstate="print"/>
          <a:stretch>
            <a:fillRect/>
          </a:stretch>
        </p:blipFill>
        <p:spPr>
          <a:xfrm>
            <a:off x="381000" y="381000"/>
            <a:ext cx="8458200" cy="6096000"/>
          </a:xfr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457200"/>
            <a:ext cx="7772400" cy="685800"/>
          </a:xfrm>
        </p:spPr>
        <p:txBody>
          <a:bodyPr>
            <a:normAutofit fontScale="90000"/>
          </a:bodyPr>
          <a:lstStyle/>
          <a:p>
            <a:r>
              <a:rPr lang="en-US" dirty="0" smtClean="0">
                <a:solidFill>
                  <a:srgbClr val="00B050"/>
                </a:solidFill>
                <a:latin typeface="Algerian" pitchFamily="82" charset="0"/>
              </a:rPr>
              <a:t>Description of Energy</a:t>
            </a:r>
            <a:endParaRPr lang="en-US" dirty="0">
              <a:solidFill>
                <a:srgbClr val="00B050"/>
              </a:solidFill>
              <a:latin typeface="Algerian" pitchFamily="82" charset="0"/>
            </a:endParaRPr>
          </a:p>
        </p:txBody>
      </p:sp>
      <p:sp>
        <p:nvSpPr>
          <p:cNvPr id="3" name="Subtitle 2"/>
          <p:cNvSpPr>
            <a:spLocks noGrp="1"/>
          </p:cNvSpPr>
          <p:nvPr>
            <p:ph type="subTitle" idx="1"/>
          </p:nvPr>
        </p:nvSpPr>
        <p:spPr>
          <a:xfrm>
            <a:off x="381000" y="1828800"/>
            <a:ext cx="7848600" cy="3657600"/>
          </a:xfrm>
        </p:spPr>
        <p:txBody>
          <a:bodyPr>
            <a:normAutofit/>
          </a:bodyPr>
          <a:lstStyle/>
          <a:p>
            <a:pPr algn="l">
              <a:buFont typeface="Arial" pitchFamily="34" charset="0"/>
              <a:buChar char="•"/>
            </a:pPr>
            <a:r>
              <a:rPr lang="en-US" sz="2800" dirty="0" smtClean="0">
                <a:solidFill>
                  <a:schemeClr val="tx1"/>
                </a:solidFill>
              </a:rPr>
              <a:t>Form of energy</a:t>
            </a:r>
          </a:p>
          <a:p>
            <a:pPr algn="l">
              <a:buFont typeface="Arial" pitchFamily="34" charset="0"/>
              <a:buChar char="•"/>
            </a:pPr>
            <a:r>
              <a:rPr lang="en-US" sz="2800" dirty="0" smtClean="0">
                <a:solidFill>
                  <a:schemeClr val="tx1"/>
                </a:solidFill>
              </a:rPr>
              <a:t>Various type of Power Plants</a:t>
            </a:r>
          </a:p>
          <a:p>
            <a:pPr algn="l">
              <a:buFont typeface="Arial" pitchFamily="34" charset="0"/>
              <a:buChar char="•"/>
            </a:pPr>
            <a:r>
              <a:rPr lang="en-US" sz="2800" dirty="0" smtClean="0">
                <a:solidFill>
                  <a:schemeClr val="tx1"/>
                </a:solidFill>
              </a:rPr>
              <a:t>Renewable and nonrenewable energy sources</a:t>
            </a:r>
            <a:endParaRPr lang="en-US" sz="2800" dirty="0">
              <a:solidFill>
                <a:schemeClr val="tx1"/>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olar-thermal-power.jpg"/>
          <p:cNvPicPr>
            <a:picLocks noGrp="1" noChangeAspect="1"/>
          </p:cNvPicPr>
          <p:nvPr>
            <p:ph idx="1"/>
          </p:nvPr>
        </p:nvPicPr>
        <p:blipFill>
          <a:blip r:embed="rId2" cstate="print"/>
          <a:stretch>
            <a:fillRect/>
          </a:stretch>
        </p:blipFill>
        <p:spPr>
          <a:xfrm>
            <a:off x="228600" y="304800"/>
            <a:ext cx="8915400" cy="6324599"/>
          </a:xfr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COMPARISON</a:t>
            </a:r>
            <a:endParaRPr lang="en-US" dirty="0">
              <a:solidFill>
                <a:srgbClr val="FF0000"/>
              </a:solidFill>
            </a:endParaRPr>
          </a:p>
        </p:txBody>
      </p:sp>
      <p:sp>
        <p:nvSpPr>
          <p:cNvPr id="3" name="Text Placeholder 2"/>
          <p:cNvSpPr>
            <a:spLocks noGrp="1"/>
          </p:cNvSpPr>
          <p:nvPr>
            <p:ph type="body" idx="1"/>
          </p:nvPr>
        </p:nvSpPr>
        <p:spPr/>
        <p:txBody>
          <a:bodyPr/>
          <a:lstStyle/>
          <a:p>
            <a:r>
              <a:rPr lang="en-US" dirty="0" smtClean="0">
                <a:solidFill>
                  <a:srgbClr val="3507F9"/>
                </a:solidFill>
              </a:rPr>
              <a:t>Concentrating </a:t>
            </a:r>
            <a:endParaRPr lang="en-US" dirty="0">
              <a:solidFill>
                <a:srgbClr val="3507F9"/>
              </a:solidFill>
            </a:endParaRPr>
          </a:p>
        </p:txBody>
      </p:sp>
      <p:sp>
        <p:nvSpPr>
          <p:cNvPr id="4" name="Content Placeholder 3"/>
          <p:cNvSpPr>
            <a:spLocks noGrp="1"/>
          </p:cNvSpPr>
          <p:nvPr>
            <p:ph sz="half" idx="2"/>
          </p:nvPr>
        </p:nvSpPr>
        <p:spPr>
          <a:xfrm>
            <a:off x="0" y="2174875"/>
            <a:ext cx="4343400" cy="3951288"/>
          </a:xfrm>
        </p:spPr>
        <p:txBody>
          <a:bodyPr/>
          <a:lstStyle/>
          <a:p>
            <a:r>
              <a:rPr lang="en-US" dirty="0" smtClean="0"/>
              <a:t>Only beam radiation.</a:t>
            </a:r>
          </a:p>
          <a:p>
            <a:r>
              <a:rPr lang="en-US" dirty="0" smtClean="0"/>
              <a:t>Tracking  mechanism required.  </a:t>
            </a:r>
          </a:p>
          <a:p>
            <a:r>
              <a:rPr lang="en-US" dirty="0" smtClean="0"/>
              <a:t>More maintenance </a:t>
            </a:r>
          </a:p>
          <a:p>
            <a:r>
              <a:rPr lang="en-US" dirty="0" smtClean="0"/>
              <a:t>Can attain high temperature, due to concentration of solar radiation and less loss to surrounding.</a:t>
            </a:r>
          </a:p>
        </p:txBody>
      </p:sp>
      <p:sp>
        <p:nvSpPr>
          <p:cNvPr id="5" name="Text Placeholder 4"/>
          <p:cNvSpPr>
            <a:spLocks noGrp="1"/>
          </p:cNvSpPr>
          <p:nvPr>
            <p:ph type="body" sz="quarter" idx="3"/>
          </p:nvPr>
        </p:nvSpPr>
        <p:spPr/>
        <p:txBody>
          <a:bodyPr/>
          <a:lstStyle/>
          <a:p>
            <a:r>
              <a:rPr lang="en-US" dirty="0" smtClean="0">
                <a:solidFill>
                  <a:srgbClr val="3507F9"/>
                </a:solidFill>
              </a:rPr>
              <a:t>Non concentrating </a:t>
            </a:r>
            <a:endParaRPr lang="en-US" dirty="0">
              <a:solidFill>
                <a:srgbClr val="3507F9"/>
              </a:solidFill>
            </a:endParaRPr>
          </a:p>
        </p:txBody>
      </p:sp>
      <p:sp>
        <p:nvSpPr>
          <p:cNvPr id="6" name="Content Placeholder 5"/>
          <p:cNvSpPr>
            <a:spLocks noGrp="1"/>
          </p:cNvSpPr>
          <p:nvPr>
            <p:ph sz="quarter" idx="4"/>
          </p:nvPr>
        </p:nvSpPr>
        <p:spPr>
          <a:xfrm>
            <a:off x="4267200" y="2174875"/>
            <a:ext cx="4876800" cy="3951288"/>
          </a:xfrm>
        </p:spPr>
        <p:txBody>
          <a:bodyPr/>
          <a:lstStyle/>
          <a:p>
            <a:r>
              <a:rPr lang="en-US" dirty="0" smtClean="0"/>
              <a:t>Both diffuse and beam radiation. </a:t>
            </a:r>
          </a:p>
          <a:p>
            <a:r>
              <a:rPr lang="en-US" dirty="0" smtClean="0"/>
              <a:t>Tracking mechanism not required. </a:t>
            </a:r>
          </a:p>
          <a:p>
            <a:r>
              <a:rPr lang="en-US" dirty="0" smtClean="0"/>
              <a:t>Less maintenance </a:t>
            </a:r>
          </a:p>
          <a:p>
            <a:r>
              <a:rPr lang="en-US" dirty="0" smtClean="0"/>
              <a:t>Cannot attain high temperature  as radiations  are not concentrated and more loss to surrounding. </a:t>
            </a:r>
          </a:p>
          <a:p>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solar-water-heating-heat-collector.jpg"/>
          <p:cNvPicPr>
            <a:picLocks noGrp="1" noChangeAspect="1"/>
          </p:cNvPicPr>
          <p:nvPr>
            <p:ph idx="1"/>
          </p:nvPr>
        </p:nvPicPr>
        <p:blipFill>
          <a:blip r:embed="rId2" cstate="print"/>
          <a:stretch>
            <a:fillRect/>
          </a:stretch>
        </p:blipFill>
        <p:spPr>
          <a:xfrm>
            <a:off x="0" y="0"/>
            <a:ext cx="9144000" cy="6857999"/>
          </a:xfr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41986" name="Picture 2" descr="http://www.ruralenergy.wisc.edu/images/solar_thermal/evacuated-tube.gif"/>
          <p:cNvPicPr>
            <a:picLocks noChangeAspect="1" noChangeArrowheads="1"/>
          </p:cNvPicPr>
          <p:nvPr/>
        </p:nvPicPr>
        <p:blipFill>
          <a:blip r:embed="rId2" cstate="print"/>
          <a:srcRect/>
          <a:stretch>
            <a:fillRect/>
          </a:stretch>
        </p:blipFill>
        <p:spPr bwMode="auto">
          <a:xfrm>
            <a:off x="533400" y="1600200"/>
            <a:ext cx="8153400" cy="4419600"/>
          </a:xfrm>
          <a:prstGeom prst="rect">
            <a:avLst/>
          </a:prstGeom>
          <a:noFill/>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SOLAR COOKER</a:t>
            </a:r>
            <a:endParaRPr lang="en-US" dirty="0">
              <a:solidFill>
                <a:srgbClr val="FF0000"/>
              </a:solidFill>
            </a:endParaRPr>
          </a:p>
        </p:txBody>
      </p:sp>
      <p:sp>
        <p:nvSpPr>
          <p:cNvPr id="3" name="Content Placeholder 2"/>
          <p:cNvSpPr>
            <a:spLocks noGrp="1"/>
          </p:cNvSpPr>
          <p:nvPr>
            <p:ph idx="1"/>
          </p:nvPr>
        </p:nvSpPr>
        <p:spPr/>
        <p:txBody>
          <a:bodyPr/>
          <a:lstStyle/>
          <a:p>
            <a:r>
              <a:rPr lang="en-US" dirty="0" smtClean="0"/>
              <a:t>Box type</a:t>
            </a:r>
          </a:p>
          <a:p>
            <a:r>
              <a:rPr lang="en-US" dirty="0" smtClean="0"/>
              <a:t>Paraboloidal Dish type</a:t>
            </a:r>
          </a:p>
          <a:p>
            <a:r>
              <a:rPr lang="en-US" dirty="0" smtClean="0"/>
              <a:t>Community type</a:t>
            </a:r>
          </a:p>
          <a:p>
            <a:r>
              <a:rPr lang="en-US" dirty="0" smtClean="0"/>
              <a:t>Advanced solar cooker</a:t>
            </a:r>
          </a:p>
          <a:p>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Box type solar cooker</a:t>
            </a:r>
            <a:endParaRPr lang="en-US" dirty="0"/>
          </a:p>
        </p:txBody>
      </p:sp>
      <p:pic>
        <p:nvPicPr>
          <p:cNvPr id="4" name="Content Placeholder 3" descr="solar-cooker-500x500.jpg"/>
          <p:cNvPicPr>
            <a:picLocks noGrp="1" noChangeAspect="1"/>
          </p:cNvPicPr>
          <p:nvPr>
            <p:ph idx="1"/>
          </p:nvPr>
        </p:nvPicPr>
        <p:blipFill>
          <a:blip r:embed="rId2" cstate="print"/>
          <a:stretch>
            <a:fillRect/>
          </a:stretch>
        </p:blipFill>
        <p:spPr>
          <a:xfrm>
            <a:off x="381000" y="1295400"/>
            <a:ext cx="5562600" cy="5562600"/>
          </a:xfrm>
        </p:spPr>
      </p:pic>
      <p:sp>
        <p:nvSpPr>
          <p:cNvPr id="5" name="TextBox 4"/>
          <p:cNvSpPr txBox="1"/>
          <p:nvPr/>
        </p:nvSpPr>
        <p:spPr>
          <a:xfrm>
            <a:off x="5943600" y="1524000"/>
            <a:ext cx="3200400" cy="646331"/>
          </a:xfrm>
          <a:prstGeom prst="rect">
            <a:avLst/>
          </a:prstGeom>
          <a:noFill/>
        </p:spPr>
        <p:txBody>
          <a:bodyPr wrap="square" rtlCol="0">
            <a:spAutoFit/>
          </a:bodyPr>
          <a:lstStyle/>
          <a:p>
            <a:r>
              <a:rPr lang="en-US" dirty="0" smtClean="0"/>
              <a:t>2kg of food, 2-3 hrs, 140⁰ - 160⁰ C,  3 – 4 cylinders per year. </a:t>
            </a:r>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Paraboloidal Dish type</a:t>
            </a:r>
            <a:endParaRPr lang="en-US" dirty="0"/>
          </a:p>
        </p:txBody>
      </p:sp>
      <p:pic>
        <p:nvPicPr>
          <p:cNvPr id="4" name="Content Placeholder 3" descr="dish-type-solar-cooker-500x500.jpg"/>
          <p:cNvPicPr>
            <a:picLocks noGrp="1" noChangeAspect="1"/>
          </p:cNvPicPr>
          <p:nvPr>
            <p:ph idx="1"/>
          </p:nvPr>
        </p:nvPicPr>
        <p:blipFill>
          <a:blip r:embed="rId2" cstate="print"/>
          <a:stretch>
            <a:fillRect/>
          </a:stretch>
        </p:blipFill>
        <p:spPr>
          <a:xfrm>
            <a:off x="0" y="1600200"/>
            <a:ext cx="5334000" cy="4525963"/>
          </a:xfrm>
        </p:spPr>
      </p:pic>
      <p:sp>
        <p:nvSpPr>
          <p:cNvPr id="5" name="TextBox 4"/>
          <p:cNvSpPr txBox="1"/>
          <p:nvPr/>
        </p:nvSpPr>
        <p:spPr>
          <a:xfrm>
            <a:off x="5410200" y="2362200"/>
            <a:ext cx="3200400" cy="923330"/>
          </a:xfrm>
          <a:prstGeom prst="rect">
            <a:avLst/>
          </a:prstGeom>
          <a:noFill/>
        </p:spPr>
        <p:txBody>
          <a:bodyPr wrap="square" rtlCol="0">
            <a:spAutoFit/>
          </a:bodyPr>
          <a:lstStyle/>
          <a:p>
            <a:r>
              <a:rPr lang="en-US" dirty="0" smtClean="0"/>
              <a:t>Up to 450⁰ C, 20  to 30 minutes, can save up to 10 Cylinders (family of 10 – 15)</a:t>
            </a:r>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Advanced solar cooker</a:t>
            </a:r>
            <a:endParaRPr lang="en-US" dirty="0"/>
          </a:p>
        </p:txBody>
      </p:sp>
      <p:pic>
        <p:nvPicPr>
          <p:cNvPr id="4" name="Content Placeholder 3" descr="Untitled.png"/>
          <p:cNvPicPr>
            <a:picLocks noGrp="1" noChangeAspect="1"/>
          </p:cNvPicPr>
          <p:nvPr>
            <p:ph idx="1"/>
          </p:nvPr>
        </p:nvPicPr>
        <p:blipFill>
          <a:blip r:embed="rId2" cstate="print"/>
          <a:stretch>
            <a:fillRect/>
          </a:stretch>
        </p:blipFill>
        <p:spPr>
          <a:xfrm>
            <a:off x="152400" y="1143000"/>
            <a:ext cx="4449974" cy="4345156"/>
          </a:xfrm>
        </p:spPr>
      </p:pic>
      <p:sp>
        <p:nvSpPr>
          <p:cNvPr id="9" name="TextBox 8"/>
          <p:cNvSpPr txBox="1"/>
          <p:nvPr/>
        </p:nvSpPr>
        <p:spPr>
          <a:xfrm>
            <a:off x="5181600" y="2057400"/>
            <a:ext cx="3048000" cy="2308324"/>
          </a:xfrm>
          <a:prstGeom prst="rect">
            <a:avLst/>
          </a:prstGeom>
          <a:noFill/>
        </p:spPr>
        <p:txBody>
          <a:bodyPr wrap="square" rtlCol="0">
            <a:spAutoFit/>
          </a:bodyPr>
          <a:lstStyle/>
          <a:p>
            <a:pPr algn="just">
              <a:buFont typeface="Arial" pitchFamily="34" charset="0"/>
              <a:buChar char="•"/>
            </a:pPr>
            <a:r>
              <a:rPr lang="en-US" dirty="0" smtClean="0"/>
              <a:t>Stores the thermal energy (heat), cooking is possible even when sun is not available. </a:t>
            </a:r>
          </a:p>
          <a:p>
            <a:pPr algn="just">
              <a:buFont typeface="Arial" pitchFamily="34" charset="0"/>
              <a:buChar char="•"/>
            </a:pPr>
            <a:r>
              <a:rPr lang="en-US" dirty="0" smtClean="0"/>
              <a:t>Reservoir should be placed higher than collector, so that, natural circulation is set up.</a:t>
            </a:r>
          </a:p>
          <a:p>
            <a:pPr algn="just">
              <a:buFont typeface="Arial" pitchFamily="34" charset="0"/>
              <a:buChar char="•"/>
            </a:pPr>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SOLAR FURNACE</a:t>
            </a:r>
            <a:endParaRPr lang="en-US" dirty="0">
              <a:solidFill>
                <a:srgbClr val="FF0000"/>
              </a:solidFill>
            </a:endParaRPr>
          </a:p>
        </p:txBody>
      </p:sp>
      <p:pic>
        <p:nvPicPr>
          <p:cNvPr id="1026" name="Picture 2"/>
          <p:cNvPicPr>
            <a:picLocks noGrp="1" noChangeAspect="1" noChangeArrowheads="1"/>
          </p:cNvPicPr>
          <p:nvPr>
            <p:ph idx="1"/>
          </p:nvPr>
        </p:nvPicPr>
        <p:blipFill>
          <a:blip r:embed="rId2" cstate="print"/>
          <a:srcRect/>
          <a:stretch>
            <a:fillRect/>
          </a:stretch>
        </p:blipFill>
        <p:spPr bwMode="auto">
          <a:xfrm>
            <a:off x="1752600" y="1066800"/>
            <a:ext cx="6208391" cy="2880519"/>
          </a:xfrm>
          <a:prstGeom prst="rect">
            <a:avLst/>
          </a:prstGeom>
          <a:noFill/>
          <a:ln w="9525">
            <a:noFill/>
            <a:miter lim="800000"/>
            <a:headEnd/>
            <a:tailEnd/>
          </a:ln>
        </p:spPr>
      </p:pic>
      <p:sp>
        <p:nvSpPr>
          <p:cNvPr id="5" name="TextBox 4"/>
          <p:cNvSpPr txBox="1"/>
          <p:nvPr/>
        </p:nvSpPr>
        <p:spPr>
          <a:xfrm>
            <a:off x="304800" y="4648200"/>
            <a:ext cx="8582478" cy="1754326"/>
          </a:xfrm>
          <a:prstGeom prst="rect">
            <a:avLst/>
          </a:prstGeom>
          <a:noFill/>
        </p:spPr>
        <p:txBody>
          <a:bodyPr wrap="none" rtlCol="0">
            <a:spAutoFit/>
          </a:bodyPr>
          <a:lstStyle/>
          <a:p>
            <a:r>
              <a:rPr lang="en-US" dirty="0" smtClean="0"/>
              <a:t>Ideal for chemical, optical, electrical and thermodynamic properties of  material at  </a:t>
            </a:r>
          </a:p>
          <a:p>
            <a:r>
              <a:rPr lang="en-US" dirty="0" smtClean="0"/>
              <a:t>high temperatures .</a:t>
            </a:r>
          </a:p>
          <a:p>
            <a:r>
              <a:rPr lang="en-US" dirty="0" smtClean="0"/>
              <a:t>Advantages: heating without contamination, easy to control temperature,  high heat flux, </a:t>
            </a:r>
          </a:p>
          <a:p>
            <a:r>
              <a:rPr lang="en-US" dirty="0" smtClean="0"/>
              <a:t>Absence of electromagnetic field, continuous observation possible. </a:t>
            </a:r>
          </a:p>
          <a:p>
            <a:r>
              <a:rPr lang="en-US" dirty="0" smtClean="0"/>
              <a:t>Disadvantage: limited to sunny days (4 to 5 hrs), high cost, heat small area, </a:t>
            </a:r>
          </a:p>
          <a:p>
            <a:r>
              <a:rPr lang="en-US" dirty="0" smtClean="0"/>
              <a:t> </a:t>
            </a:r>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SOLAR DESALINATION </a:t>
            </a:r>
            <a:endParaRPr lang="en-US" dirty="0"/>
          </a:p>
        </p:txBody>
      </p:sp>
      <p:sp>
        <p:nvSpPr>
          <p:cNvPr id="4" name="TextBox 3"/>
          <p:cNvSpPr txBox="1"/>
          <p:nvPr/>
        </p:nvSpPr>
        <p:spPr>
          <a:xfrm>
            <a:off x="5257800" y="1752600"/>
            <a:ext cx="3733800" cy="3139321"/>
          </a:xfrm>
          <a:prstGeom prst="rect">
            <a:avLst/>
          </a:prstGeom>
          <a:noFill/>
        </p:spPr>
        <p:txBody>
          <a:bodyPr wrap="square" rtlCol="0">
            <a:spAutoFit/>
          </a:bodyPr>
          <a:lstStyle/>
          <a:p>
            <a:pPr>
              <a:buFont typeface="Arial" pitchFamily="34" charset="0"/>
              <a:buChar char="•"/>
            </a:pPr>
            <a:r>
              <a:rPr lang="en-US" dirty="0" smtClean="0"/>
              <a:t>Because of industrialization and the population explosion- demand for fresh water,</a:t>
            </a:r>
          </a:p>
          <a:p>
            <a:pPr>
              <a:buFont typeface="Arial" pitchFamily="34" charset="0"/>
              <a:buChar char="•"/>
            </a:pPr>
            <a:r>
              <a:rPr lang="en-US" dirty="0" smtClean="0"/>
              <a:t>Decrease in rain fall another cause.(</a:t>
            </a:r>
          </a:p>
          <a:p>
            <a:pPr>
              <a:buFont typeface="Arial" pitchFamily="34" charset="0"/>
              <a:buChar char="•"/>
            </a:pPr>
            <a:r>
              <a:rPr lang="en-US" dirty="0" smtClean="0"/>
              <a:t>79% salty, 20% brackish(less salt). 1% fresh water. </a:t>
            </a:r>
          </a:p>
          <a:p>
            <a:pPr>
              <a:buFont typeface="Arial" pitchFamily="34" charset="0"/>
              <a:buChar char="•"/>
            </a:pPr>
            <a:r>
              <a:rPr lang="en-US" dirty="0" smtClean="0"/>
              <a:t> called solar stills. </a:t>
            </a:r>
          </a:p>
          <a:p>
            <a:pPr>
              <a:buFont typeface="Arial" pitchFamily="34" charset="0"/>
              <a:buChar char="•"/>
            </a:pPr>
            <a:r>
              <a:rPr lang="en-US" dirty="0" smtClean="0"/>
              <a:t>Idea was first applied in 1872 at Las Salinas, Chile to supply fresh water for animals in mining areas. </a:t>
            </a:r>
          </a:p>
          <a:p>
            <a:pPr>
              <a:buFont typeface="Arial" pitchFamily="34" charset="0"/>
              <a:buChar char="•"/>
            </a:pPr>
            <a:endParaRPr lang="en-US" dirty="0"/>
          </a:p>
        </p:txBody>
      </p:sp>
      <p:pic>
        <p:nvPicPr>
          <p:cNvPr id="2050" name="Picture 2"/>
          <p:cNvPicPr>
            <a:picLocks noGrp="1" noChangeAspect="1" noChangeArrowheads="1"/>
          </p:cNvPicPr>
          <p:nvPr>
            <p:ph idx="1"/>
          </p:nvPr>
        </p:nvPicPr>
        <p:blipFill>
          <a:blip r:embed="rId2" cstate="print"/>
          <a:srcRect/>
          <a:stretch>
            <a:fillRect/>
          </a:stretch>
        </p:blipFill>
        <p:spPr bwMode="auto">
          <a:xfrm>
            <a:off x="304800" y="2209800"/>
            <a:ext cx="4724400" cy="214949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533400"/>
            <a:ext cx="7772400" cy="685800"/>
          </a:xfrm>
        </p:spPr>
        <p:txBody>
          <a:bodyPr>
            <a:normAutofit fontScale="90000"/>
          </a:bodyPr>
          <a:lstStyle/>
          <a:p>
            <a:r>
              <a:rPr lang="en-US" sz="2800" dirty="0" smtClean="0">
                <a:solidFill>
                  <a:schemeClr val="accent1"/>
                </a:solidFill>
                <a:latin typeface="Algerian" pitchFamily="82" charset="0"/>
              </a:rPr>
              <a:t>Energy consumption and standards of living</a:t>
            </a:r>
            <a:endParaRPr lang="en-US" sz="2800" dirty="0">
              <a:solidFill>
                <a:schemeClr val="accent1"/>
              </a:solidFill>
              <a:latin typeface="Algerian" pitchFamily="82" charset="0"/>
            </a:endParaRPr>
          </a:p>
        </p:txBody>
      </p:sp>
      <p:sp>
        <p:nvSpPr>
          <p:cNvPr id="3" name="Subtitle 2"/>
          <p:cNvSpPr>
            <a:spLocks noGrp="1"/>
          </p:cNvSpPr>
          <p:nvPr>
            <p:ph type="subTitle" idx="1"/>
          </p:nvPr>
        </p:nvSpPr>
        <p:spPr>
          <a:xfrm>
            <a:off x="381000" y="1371600"/>
            <a:ext cx="7848600" cy="3657600"/>
          </a:xfrm>
        </p:spPr>
        <p:txBody>
          <a:bodyPr>
            <a:normAutofit/>
          </a:bodyPr>
          <a:lstStyle/>
          <a:p>
            <a:pPr algn="l">
              <a:buFont typeface="Arial" pitchFamily="34" charset="0"/>
              <a:buChar char="•"/>
            </a:pPr>
            <a:r>
              <a:rPr lang="en-US" sz="2800" dirty="0" smtClean="0">
                <a:solidFill>
                  <a:schemeClr val="tx1"/>
                </a:solidFill>
              </a:rPr>
              <a:t>Domestic Sector</a:t>
            </a:r>
          </a:p>
          <a:p>
            <a:pPr algn="l">
              <a:buFont typeface="Arial" pitchFamily="34" charset="0"/>
              <a:buChar char="•"/>
            </a:pPr>
            <a:r>
              <a:rPr lang="en-US" sz="2800" dirty="0" smtClean="0">
                <a:solidFill>
                  <a:schemeClr val="tx1"/>
                </a:solidFill>
              </a:rPr>
              <a:t>Transportation Sector</a:t>
            </a:r>
          </a:p>
          <a:p>
            <a:pPr algn="l">
              <a:buFont typeface="Arial" pitchFamily="34" charset="0"/>
              <a:buChar char="•"/>
            </a:pPr>
            <a:r>
              <a:rPr lang="en-US" sz="2800" dirty="0" smtClean="0">
                <a:solidFill>
                  <a:schemeClr val="tx1"/>
                </a:solidFill>
              </a:rPr>
              <a:t>Agricultural Sector</a:t>
            </a:r>
          </a:p>
          <a:p>
            <a:pPr algn="l">
              <a:buFont typeface="Arial" pitchFamily="34" charset="0"/>
              <a:buChar char="•"/>
            </a:pPr>
            <a:r>
              <a:rPr lang="en-US" sz="2800" dirty="0" smtClean="0">
                <a:solidFill>
                  <a:schemeClr val="tx1"/>
                </a:solidFill>
              </a:rPr>
              <a:t>Industry Sector</a:t>
            </a:r>
          </a:p>
          <a:p>
            <a:pPr algn="l">
              <a:buFont typeface="Arial" pitchFamily="34" charset="0"/>
              <a:buChar char="•"/>
            </a:pPr>
            <a:endParaRPr lang="en-US" sz="28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smtClean="0"/>
              <a:t>SOLAR CELL</a:t>
            </a:r>
            <a:endParaRPr lang="en-IN" dirty="0"/>
          </a:p>
        </p:txBody>
      </p:sp>
      <p:pic>
        <p:nvPicPr>
          <p:cNvPr id="45058" name="Picture 2" descr="http://www.redarc.com.au/images/uploads/content/solar_cell.png"/>
          <p:cNvPicPr>
            <a:picLocks noChangeAspect="1" noChangeArrowheads="1"/>
          </p:cNvPicPr>
          <p:nvPr/>
        </p:nvPicPr>
        <p:blipFill>
          <a:blip r:embed="rId2" cstate="print"/>
          <a:srcRect/>
          <a:stretch>
            <a:fillRect/>
          </a:stretch>
        </p:blipFill>
        <p:spPr bwMode="auto">
          <a:xfrm>
            <a:off x="152400" y="1295400"/>
            <a:ext cx="8991600" cy="4648200"/>
          </a:xfrm>
          <a:prstGeom prst="rect">
            <a:avLst/>
          </a:prstGeom>
          <a:noFill/>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rgbClr val="FF0000"/>
                </a:solidFill>
              </a:rPr>
              <a:t>SOLAR CELL</a:t>
            </a:r>
            <a:endParaRPr lang="en-US" dirty="0">
              <a:solidFill>
                <a:srgbClr val="FF0000"/>
              </a:solidFill>
            </a:endParaRPr>
          </a:p>
        </p:txBody>
      </p:sp>
      <p:sp>
        <p:nvSpPr>
          <p:cNvPr id="3" name="Content Placeholder 2"/>
          <p:cNvSpPr>
            <a:spLocks noGrp="1"/>
          </p:cNvSpPr>
          <p:nvPr>
            <p:ph idx="1"/>
          </p:nvPr>
        </p:nvSpPr>
        <p:spPr>
          <a:xfrm>
            <a:off x="381000" y="1447800"/>
            <a:ext cx="8458200" cy="4678363"/>
          </a:xfrm>
        </p:spPr>
        <p:txBody>
          <a:bodyPr>
            <a:normAutofit fontScale="92500"/>
          </a:bodyPr>
          <a:lstStyle/>
          <a:p>
            <a:pPr algn="just"/>
            <a:r>
              <a:rPr lang="en-US" sz="2400" dirty="0" smtClean="0"/>
              <a:t>The basic conversion device, that converts light (solar) to electrical energy call solar photovoltaic cell or solar cell. </a:t>
            </a:r>
          </a:p>
          <a:p>
            <a:pPr algn="just"/>
            <a:r>
              <a:rPr lang="en-US" sz="2400" dirty="0" smtClean="0"/>
              <a:t>first developed in 1954, initially major application was space, with the oil crisis, terrestrial application were considered. </a:t>
            </a:r>
          </a:p>
          <a:p>
            <a:pPr algn="just"/>
            <a:r>
              <a:rPr lang="en-US" sz="2400" dirty="0" smtClean="0"/>
              <a:t>Special application, Highly efficient – 46%,  commercial – 15 to 20%. </a:t>
            </a:r>
          </a:p>
          <a:p>
            <a:pPr algn="just"/>
            <a:r>
              <a:rPr lang="en-US" sz="2400" dirty="0" smtClean="0"/>
              <a:t>Each cell - voltage of approximately 0.5 to 0.6 volts.</a:t>
            </a:r>
          </a:p>
          <a:p>
            <a:pPr algn="just"/>
            <a:r>
              <a:rPr lang="en-US" sz="2400" dirty="0" smtClean="0"/>
              <a:t>Major application were - space satellites, remote radio communication booster station, marine warning lights etc. </a:t>
            </a:r>
          </a:p>
          <a:p>
            <a:pPr algn="just"/>
            <a:r>
              <a:rPr lang="en-US" sz="2400" dirty="0" smtClean="0"/>
              <a:t>Recent application – lightning, traffic signal management systems, water pumping (KUSUM - </a:t>
            </a:r>
            <a:r>
              <a:rPr lang="en-US" sz="2400" dirty="0" err="1" smtClean="0"/>
              <a:t>Kisan</a:t>
            </a:r>
            <a:r>
              <a:rPr lang="en-US" sz="2400" dirty="0" smtClean="0"/>
              <a:t> </a:t>
            </a:r>
            <a:r>
              <a:rPr lang="en-US" sz="2400" dirty="0" err="1" smtClean="0"/>
              <a:t>Urja</a:t>
            </a:r>
            <a:r>
              <a:rPr lang="en-US" sz="2400" dirty="0" smtClean="0"/>
              <a:t> </a:t>
            </a:r>
            <a:r>
              <a:rPr lang="en-US" sz="2400" dirty="0" err="1" smtClean="0"/>
              <a:t>Suraksha</a:t>
            </a:r>
            <a:r>
              <a:rPr lang="en-US" sz="2400" dirty="0" smtClean="0"/>
              <a:t> </a:t>
            </a:r>
            <a:r>
              <a:rPr lang="en-US" sz="2400" dirty="0" err="1" smtClean="0"/>
              <a:t>evam</a:t>
            </a:r>
            <a:r>
              <a:rPr lang="en-US" sz="2400" dirty="0" smtClean="0"/>
              <a:t> </a:t>
            </a:r>
            <a:r>
              <a:rPr lang="en-US" sz="2400" dirty="0" err="1" smtClean="0"/>
              <a:t>Utthaan</a:t>
            </a:r>
            <a:r>
              <a:rPr lang="en-US" sz="2400" dirty="0" smtClean="0"/>
              <a:t> </a:t>
            </a:r>
            <a:r>
              <a:rPr lang="en-US" sz="2400" dirty="0" err="1" smtClean="0"/>
              <a:t>Mahabhiyan</a:t>
            </a:r>
            <a:r>
              <a:rPr lang="en-US" sz="2400" dirty="0" smtClean="0"/>
              <a:t>) scheme by Govt. of India. (40% of cost by formers ). </a:t>
            </a:r>
          </a:p>
          <a:p>
            <a:pPr algn="just"/>
            <a:r>
              <a:rPr lang="en-US" sz="2400" dirty="0" smtClean="0"/>
              <a:t>Solar powered vehicles, battery charging. </a:t>
            </a:r>
          </a:p>
          <a:p>
            <a:pPr algn="just"/>
            <a:endParaRPr lang="en-US" sz="2400" dirty="0" smtClean="0"/>
          </a:p>
          <a:p>
            <a:pPr algn="just"/>
            <a:endParaRPr lang="en-US" dirty="0" smtClean="0"/>
          </a:p>
          <a:p>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solidFill>
                <a:srgbClr val="FF0000"/>
              </a:solidFill>
            </a:endParaRPr>
          </a:p>
        </p:txBody>
      </p:sp>
      <p:sp>
        <p:nvSpPr>
          <p:cNvPr id="3" name="Content Placeholder 2"/>
          <p:cNvSpPr>
            <a:spLocks noGrp="1"/>
          </p:cNvSpPr>
          <p:nvPr>
            <p:ph idx="1"/>
          </p:nvPr>
        </p:nvSpPr>
        <p:spPr/>
        <p:txBody>
          <a:bodyPr>
            <a:normAutofit fontScale="85000" lnSpcReduction="20000"/>
          </a:bodyPr>
          <a:lstStyle/>
          <a:p>
            <a:r>
              <a:rPr lang="en-US" dirty="0" smtClean="0">
                <a:solidFill>
                  <a:srgbClr val="FF0000"/>
                </a:solidFill>
              </a:rPr>
              <a:t>ADVANTAGES</a:t>
            </a:r>
          </a:p>
          <a:p>
            <a:pPr lvl="1"/>
            <a:r>
              <a:rPr lang="en-US" dirty="0" smtClean="0"/>
              <a:t>No moving parts, life of each panel is about 20 years</a:t>
            </a:r>
          </a:p>
          <a:p>
            <a:pPr lvl="1"/>
            <a:r>
              <a:rPr lang="en-US" dirty="0" smtClean="0"/>
              <a:t>Reliable, modular (standard units), durable and maintenance free.</a:t>
            </a:r>
          </a:p>
          <a:p>
            <a:pPr lvl="1"/>
            <a:r>
              <a:rPr lang="en-US" dirty="0" smtClean="0"/>
              <a:t>Systems are quite, compatible, instantaneous response. </a:t>
            </a:r>
          </a:p>
          <a:p>
            <a:pPr lvl="1"/>
            <a:r>
              <a:rPr lang="en-US" dirty="0" smtClean="0"/>
              <a:t>Can be installed at the place of use. </a:t>
            </a:r>
          </a:p>
          <a:p>
            <a:r>
              <a:rPr lang="en-US" dirty="0" smtClean="0">
                <a:solidFill>
                  <a:srgbClr val="FF0000"/>
                </a:solidFill>
              </a:rPr>
              <a:t>DISADVANTAGES</a:t>
            </a:r>
          </a:p>
          <a:p>
            <a:pPr lvl="1"/>
            <a:r>
              <a:rPr lang="en-US" dirty="0" smtClean="0"/>
              <a:t>Expansive, </a:t>
            </a:r>
          </a:p>
          <a:p>
            <a:pPr lvl="1"/>
            <a:r>
              <a:rPr lang="en-US" dirty="0" smtClean="0"/>
              <a:t>Low efficiency, less solar density area- more space, large number of cells needed .</a:t>
            </a:r>
          </a:p>
          <a:p>
            <a:pPr lvl="1"/>
            <a:r>
              <a:rPr lang="en-US" dirty="0" smtClean="0"/>
              <a:t>Intermittent in nature, need storage system (so costs more)</a:t>
            </a:r>
          </a:p>
          <a:p>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SOLAR PANEL PRICE</a:t>
            </a:r>
            <a:endParaRPr lang="en-US" dirty="0">
              <a:solidFill>
                <a:srgbClr val="FF0000"/>
              </a:solidFill>
            </a:endParaRPr>
          </a:p>
        </p:txBody>
      </p:sp>
      <p:pic>
        <p:nvPicPr>
          <p:cNvPr id="4" name="Content Placeholder 3" descr="Solar-panel-price-per-watt-768x481.png"/>
          <p:cNvPicPr>
            <a:picLocks noGrp="1" noChangeAspect="1"/>
          </p:cNvPicPr>
          <p:nvPr>
            <p:ph idx="1"/>
          </p:nvPr>
        </p:nvPicPr>
        <p:blipFill>
          <a:blip r:embed="rId2" cstate="print"/>
          <a:stretch>
            <a:fillRect/>
          </a:stretch>
        </p:blipFill>
        <p:spPr>
          <a:xfrm>
            <a:off x="152400" y="1600200"/>
            <a:ext cx="6400800" cy="3657599"/>
          </a:xfrm>
        </p:spPr>
      </p:pic>
      <p:sp>
        <p:nvSpPr>
          <p:cNvPr id="5" name="TextBox 4"/>
          <p:cNvSpPr txBox="1"/>
          <p:nvPr/>
        </p:nvSpPr>
        <p:spPr>
          <a:xfrm>
            <a:off x="7086600" y="2286000"/>
            <a:ext cx="1988108" cy="646331"/>
          </a:xfrm>
          <a:prstGeom prst="rect">
            <a:avLst/>
          </a:prstGeom>
          <a:noFill/>
        </p:spPr>
        <p:txBody>
          <a:bodyPr wrap="none" rtlCol="0">
            <a:spAutoFit/>
          </a:bodyPr>
          <a:lstStyle/>
          <a:p>
            <a:r>
              <a:rPr lang="en-US" dirty="0" smtClean="0"/>
              <a:t>In 1971- $100/watt</a:t>
            </a:r>
          </a:p>
          <a:p>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Karnataka Solar Power Projects</a:t>
            </a:r>
            <a:endParaRPr lang="en-US" dirty="0">
              <a:solidFill>
                <a:srgbClr val="FF0000"/>
              </a:solidFill>
            </a:endParaRPr>
          </a:p>
        </p:txBody>
      </p:sp>
      <p:sp>
        <p:nvSpPr>
          <p:cNvPr id="3" name="Content Placeholder 2"/>
          <p:cNvSpPr>
            <a:spLocks noGrp="1"/>
          </p:cNvSpPr>
          <p:nvPr>
            <p:ph idx="1"/>
          </p:nvPr>
        </p:nvSpPr>
        <p:spPr/>
        <p:txBody>
          <a:bodyPr>
            <a:normAutofit fontScale="85000" lnSpcReduction="10000"/>
          </a:bodyPr>
          <a:lstStyle/>
          <a:p>
            <a:pPr algn="just"/>
            <a:r>
              <a:rPr lang="en-US" dirty="0" smtClean="0"/>
              <a:t>5172.72 MW – commissioned capacity</a:t>
            </a:r>
          </a:p>
          <a:p>
            <a:pPr algn="just"/>
            <a:r>
              <a:rPr lang="en-US" dirty="0" smtClean="0"/>
              <a:t>9000 MW alloted capacity, </a:t>
            </a:r>
          </a:p>
          <a:p>
            <a:pPr algn="just"/>
            <a:r>
              <a:rPr lang="en-US" b="1" dirty="0" smtClean="0"/>
              <a:t>Pavagada Solar Park</a:t>
            </a:r>
            <a:r>
              <a:rPr lang="en-US" dirty="0" smtClean="0"/>
              <a:t> is a solar park spread over a total area of 13,000 acres (53 km</a:t>
            </a:r>
            <a:r>
              <a:rPr lang="en-US" baseline="30000" dirty="0" smtClean="0"/>
              <a:t>2</a:t>
            </a:r>
            <a:r>
              <a:rPr lang="en-US" dirty="0" smtClean="0"/>
              <a:t>) in Pavagada taluk, Tumkur district, Karnataka. 600 MW of power was commissioned by 31 January 2018. and a further 1,400 MW are planned. The total investment required to build 2,000 MW of capacity was estimated at ₹14,800 core (US$2.2 billion). By the end of 2018, the park is planned to have a total capacity of 2,000 MW and will be the world's biggest solar farm.</a:t>
            </a:r>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lstStyle/>
          <a:p>
            <a:r>
              <a:rPr lang="en-US" dirty="0" smtClean="0">
                <a:solidFill>
                  <a:srgbClr val="FF0000"/>
                </a:solidFill>
              </a:rPr>
              <a:t>WIND ENERGY</a:t>
            </a:r>
            <a:endParaRPr lang="en-US" dirty="0">
              <a:solidFill>
                <a:srgbClr val="FF0000"/>
              </a:solidFill>
            </a:endParaRPr>
          </a:p>
        </p:txBody>
      </p:sp>
      <p:pic>
        <p:nvPicPr>
          <p:cNvPr id="4" name="Content Placeholder 3" descr="windmill.jpg"/>
          <p:cNvPicPr>
            <a:picLocks noGrp="1" noChangeAspect="1"/>
          </p:cNvPicPr>
          <p:nvPr>
            <p:ph idx="1"/>
          </p:nvPr>
        </p:nvPicPr>
        <p:blipFill>
          <a:blip r:embed="rId2" cstate="print"/>
          <a:stretch>
            <a:fillRect/>
          </a:stretch>
        </p:blipFill>
        <p:spPr>
          <a:xfrm>
            <a:off x="1219200" y="1371600"/>
            <a:ext cx="6819374" cy="3429000"/>
          </a:xfrm>
        </p:spPr>
      </p:pic>
      <p:sp>
        <p:nvSpPr>
          <p:cNvPr id="5" name="TextBox 4"/>
          <p:cNvSpPr txBox="1"/>
          <p:nvPr/>
        </p:nvSpPr>
        <p:spPr>
          <a:xfrm>
            <a:off x="533400" y="4953000"/>
            <a:ext cx="8153400" cy="2308324"/>
          </a:xfrm>
          <a:prstGeom prst="rect">
            <a:avLst/>
          </a:prstGeom>
          <a:noFill/>
        </p:spPr>
        <p:txBody>
          <a:bodyPr wrap="square" rtlCol="0">
            <a:spAutoFit/>
          </a:bodyPr>
          <a:lstStyle/>
          <a:p>
            <a:r>
              <a:rPr lang="en-US" dirty="0" smtClean="0"/>
              <a:t>Uneven heating of earth surface,  uneven heating of earth surface and local water body, rotation of earth – formation of wind. </a:t>
            </a:r>
          </a:p>
          <a:p>
            <a:r>
              <a:rPr lang="en-US" dirty="0" smtClean="0"/>
              <a:t>1% of solar energy falling on earth converted in to wind- indirect for of solar energy.</a:t>
            </a:r>
          </a:p>
          <a:p>
            <a:r>
              <a:rPr lang="en-US" dirty="0" smtClean="0"/>
              <a:t>2000 to 1700 BC – china- water pump, grind grains. </a:t>
            </a:r>
          </a:p>
          <a:p>
            <a:r>
              <a:rPr lang="en-US" dirty="0" smtClean="0"/>
              <a:t>Egyptians – 5000 years ago, sail ships.</a:t>
            </a:r>
          </a:p>
          <a:p>
            <a:r>
              <a:rPr lang="en-US" dirty="0" smtClean="0"/>
              <a:t>Europeans -  first to use horizontal axis wind mills, </a:t>
            </a:r>
          </a:p>
          <a:p>
            <a:endParaRPr lang="en-US" dirty="0" smtClean="0"/>
          </a:p>
          <a:p>
            <a:endParaRPr lang="en-US" dirty="0"/>
          </a:p>
        </p:txBody>
      </p:sp>
      <p:sp>
        <p:nvSpPr>
          <p:cNvPr id="6" name="TextBox 5"/>
          <p:cNvSpPr txBox="1"/>
          <p:nvPr/>
        </p:nvSpPr>
        <p:spPr>
          <a:xfrm>
            <a:off x="1143000" y="914400"/>
            <a:ext cx="6785255" cy="646331"/>
          </a:xfrm>
          <a:prstGeom prst="rect">
            <a:avLst/>
          </a:prstGeom>
          <a:noFill/>
        </p:spPr>
        <p:txBody>
          <a:bodyPr wrap="none" rtlCol="0">
            <a:spAutoFit/>
          </a:bodyPr>
          <a:lstStyle/>
          <a:p>
            <a:r>
              <a:rPr lang="en-US" dirty="0" smtClean="0"/>
              <a:t>Kinetic energy associated with large mass of  moving air – wind energy</a:t>
            </a:r>
          </a:p>
          <a:p>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hematic-of-the-horizontal-and-vertical-axis-wind-turbine-Source-23.png.jpg"/>
          <p:cNvPicPr>
            <a:picLocks noGrp="1" noChangeAspect="1"/>
          </p:cNvPicPr>
          <p:nvPr>
            <p:ph idx="1"/>
          </p:nvPr>
        </p:nvPicPr>
        <p:blipFill>
          <a:blip r:embed="rId2" cstate="print"/>
          <a:stretch>
            <a:fillRect/>
          </a:stretch>
        </p:blipFill>
        <p:spPr>
          <a:xfrm>
            <a:off x="533400" y="1524000"/>
            <a:ext cx="7848600" cy="4648200"/>
          </a:xfr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4525963"/>
          </a:xfrm>
        </p:spPr>
        <p:txBody>
          <a:bodyPr/>
          <a:lstStyle/>
          <a:p>
            <a:r>
              <a:rPr lang="en-US" dirty="0" smtClean="0"/>
              <a:t>By 1750- Holland had 8000 wind mills, </a:t>
            </a:r>
          </a:p>
          <a:p>
            <a:r>
              <a:rPr lang="en-US" dirty="0" smtClean="0"/>
              <a:t>England had 10000 wind mills, </a:t>
            </a:r>
          </a:p>
          <a:p>
            <a:r>
              <a:rPr lang="en-US" dirty="0" smtClean="0"/>
              <a:t>Usage decreased with the invention of steam engine – James Watt, </a:t>
            </a:r>
          </a:p>
          <a:p>
            <a:r>
              <a:rPr lang="en-US" dirty="0" smtClean="0"/>
              <a:t>Further decreased with design of IC engines, Steam and gas turbines. </a:t>
            </a:r>
          </a:p>
          <a:p>
            <a:r>
              <a:rPr lang="en-US" dirty="0" smtClean="0"/>
              <a:t>With the depletion of fossil fuels ad oil crisis in 1973- regain importance. </a:t>
            </a:r>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4525963"/>
          </a:xfrm>
        </p:spPr>
        <p:txBody>
          <a:bodyPr>
            <a:normAutofit fontScale="62500" lnSpcReduction="20000"/>
          </a:bodyPr>
          <a:lstStyle/>
          <a:p>
            <a:r>
              <a:rPr lang="en-US" dirty="0" smtClean="0"/>
              <a:t>Available through out the day (not like solar energy)</a:t>
            </a:r>
          </a:p>
          <a:p>
            <a:r>
              <a:rPr lang="en-US" dirty="0" smtClean="0"/>
              <a:t>Its clean, cheap and eco-friendly  renewable energy. </a:t>
            </a:r>
          </a:p>
          <a:p>
            <a:r>
              <a:rPr lang="en-US" dirty="0" smtClean="0"/>
              <a:t>Disadvantage – dispersed, erratic (no regular patterns),  location specific source. </a:t>
            </a:r>
          </a:p>
          <a:p>
            <a:r>
              <a:rPr lang="en-US" dirty="0" smtClean="0"/>
              <a:t>5 m/s to 25 m/s are considered favourable. </a:t>
            </a:r>
          </a:p>
          <a:p>
            <a:r>
              <a:rPr lang="en-US" dirty="0" smtClean="0"/>
              <a:t>Generator coupled with wind turbine called aero-generator. </a:t>
            </a:r>
          </a:p>
          <a:p>
            <a:r>
              <a:rPr lang="en-US" dirty="0" smtClean="0"/>
              <a:t>Global potential in winds for large scale grid-connected power generation has been estimated 9000 </a:t>
            </a:r>
            <a:r>
              <a:rPr lang="en-US" dirty="0" err="1" smtClean="0"/>
              <a:t>TWh</a:t>
            </a:r>
            <a:r>
              <a:rPr lang="en-US" dirty="0" smtClean="0"/>
              <a:t>/year. </a:t>
            </a:r>
          </a:p>
          <a:p>
            <a:r>
              <a:rPr lang="en-US" dirty="0" smtClean="0"/>
              <a:t>Suitable for small scale applications like wind pumps, battery chargers, heaters etc.  </a:t>
            </a:r>
          </a:p>
          <a:p>
            <a:r>
              <a:rPr lang="en-US" dirty="0" smtClean="0"/>
              <a:t>In1980 – Rs 17 per kWh and Rs 2.50 per kWh at present. </a:t>
            </a:r>
          </a:p>
          <a:p>
            <a:r>
              <a:rPr lang="en-US" dirty="0" smtClean="0"/>
              <a:t>4 Cr / MW plant (less than or almost equal to thermal power station)</a:t>
            </a:r>
          </a:p>
          <a:p>
            <a:r>
              <a:rPr lang="en-US" dirty="0" smtClean="0"/>
              <a:t>Payback period is one year </a:t>
            </a:r>
          </a:p>
          <a:p>
            <a:r>
              <a:rPr lang="en-US" dirty="0" smtClean="0"/>
              <a:t>By 2030- estimated to have 20% of world demand through wind energy. </a:t>
            </a:r>
          </a:p>
          <a:p>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MAJOR APPLICATION </a:t>
            </a:r>
            <a:endParaRPr lang="en-US" dirty="0">
              <a:solidFill>
                <a:srgbClr val="FF0000"/>
              </a:solidFill>
            </a:endParaRPr>
          </a:p>
        </p:txBody>
      </p:sp>
      <p:sp>
        <p:nvSpPr>
          <p:cNvPr id="3" name="Content Placeholder 2"/>
          <p:cNvSpPr>
            <a:spLocks noGrp="1"/>
          </p:cNvSpPr>
          <p:nvPr>
            <p:ph idx="1"/>
          </p:nvPr>
        </p:nvSpPr>
        <p:spPr>
          <a:xfrm>
            <a:off x="457200" y="1219200"/>
            <a:ext cx="8229600" cy="4525963"/>
          </a:xfrm>
        </p:spPr>
        <p:txBody>
          <a:bodyPr/>
          <a:lstStyle/>
          <a:p>
            <a:r>
              <a:rPr lang="en-US" dirty="0" smtClean="0">
                <a:solidFill>
                  <a:srgbClr val="3507F9"/>
                </a:solidFill>
              </a:rPr>
              <a:t>Applications Requiring Mechanical Power</a:t>
            </a:r>
          </a:p>
          <a:p>
            <a:pPr lvl="1"/>
            <a:r>
              <a:rPr lang="en-US" dirty="0" smtClean="0"/>
              <a:t>Pumping of water- wind pumps – remote areas.</a:t>
            </a:r>
          </a:p>
          <a:p>
            <a:pPr lvl="1">
              <a:buNone/>
            </a:pPr>
            <a:r>
              <a:rPr lang="en-US" dirty="0" smtClean="0"/>
              <a:t>		(domestic supply, small scale irrigation, aquatic breeding etc..) </a:t>
            </a:r>
          </a:p>
          <a:p>
            <a:pPr lvl="1"/>
            <a:r>
              <a:rPr lang="en-US" dirty="0" smtClean="0"/>
              <a:t>Heating  (space heating, mechanical to heat energy with peddle wheel and turbulent fluid)</a:t>
            </a:r>
          </a:p>
          <a:p>
            <a:pPr lvl="1"/>
            <a:r>
              <a:rPr lang="en-US" dirty="0" smtClean="0"/>
              <a:t>Sea transport (use of drag force)</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81000" y="685800"/>
            <a:ext cx="7848600" cy="3810000"/>
          </a:xfrm>
        </p:spPr>
        <p:txBody>
          <a:bodyPr>
            <a:normAutofit/>
          </a:bodyPr>
          <a:lstStyle/>
          <a:p>
            <a:pPr algn="l">
              <a:buFont typeface="Arial" pitchFamily="34" charset="0"/>
              <a:buChar char="•"/>
            </a:pPr>
            <a:r>
              <a:rPr lang="en-US" sz="2800" dirty="0" smtClean="0">
                <a:solidFill>
                  <a:schemeClr val="tx1"/>
                </a:solidFill>
              </a:rPr>
              <a:t>Oil Crisis  - 1973</a:t>
            </a:r>
          </a:p>
          <a:p>
            <a:pPr algn="l">
              <a:buFont typeface="Arial" pitchFamily="34" charset="0"/>
              <a:buChar char="•"/>
            </a:pPr>
            <a:r>
              <a:rPr lang="en-US" sz="2800" dirty="0" smtClean="0">
                <a:solidFill>
                  <a:schemeClr val="tx1"/>
                </a:solidFill>
              </a:rPr>
              <a:t>OPEC (Organization of Petrol Export Countries Founded in 1960)</a:t>
            </a:r>
          </a:p>
          <a:p>
            <a:pPr algn="l">
              <a:buFont typeface="Arial" pitchFamily="34" charset="0"/>
              <a:buChar char="•"/>
            </a:pPr>
            <a:r>
              <a:rPr lang="en-US" sz="2800" dirty="0" smtClean="0">
                <a:solidFill>
                  <a:schemeClr val="tx1"/>
                </a:solidFill>
              </a:rPr>
              <a:t>Development of Alternative sources</a:t>
            </a:r>
          </a:p>
          <a:p>
            <a:pPr algn="l">
              <a:buFont typeface="Arial" pitchFamily="34" charset="0"/>
              <a:buChar char="•"/>
            </a:pPr>
            <a:r>
              <a:rPr lang="en-US" sz="2800" dirty="0" smtClean="0">
                <a:solidFill>
                  <a:schemeClr val="tx1"/>
                </a:solidFill>
              </a:rPr>
              <a:t>Price of crude oil 19 time more than what it had before oil crisis</a:t>
            </a:r>
            <a:endParaRPr lang="en-US" sz="2800" dirty="0">
              <a:solidFill>
                <a:schemeClr val="tx1"/>
              </a:solidFil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534400" cy="4525963"/>
          </a:xfrm>
        </p:spPr>
        <p:txBody>
          <a:bodyPr>
            <a:normAutofit fontScale="92500" lnSpcReduction="20000"/>
          </a:bodyPr>
          <a:lstStyle/>
          <a:p>
            <a:r>
              <a:rPr lang="en-US" dirty="0" smtClean="0">
                <a:solidFill>
                  <a:srgbClr val="3507F9"/>
                </a:solidFill>
              </a:rPr>
              <a:t>Off-Grid Electrical Source.</a:t>
            </a:r>
          </a:p>
          <a:p>
            <a:pPr lvl="1"/>
            <a:r>
              <a:rPr lang="en-US" dirty="0" smtClean="0"/>
              <a:t> diameter of 3m, 40 to1000 W (domestic applications including space heating)</a:t>
            </a:r>
          </a:p>
          <a:p>
            <a:pPr lvl="1"/>
            <a:r>
              <a:rPr lang="en-US" dirty="0" smtClean="0"/>
              <a:t>Up to 50 kW, Navigation signal, remote communication, weather stations, offshore oil drilling platforms. </a:t>
            </a:r>
          </a:p>
          <a:p>
            <a:pPr lvl="1"/>
            <a:r>
              <a:rPr lang="en-US" dirty="0" smtClean="0"/>
              <a:t>100 kW to 250 kW – isolated population, farm cooperative,  commercial refrigeration and small scale industries </a:t>
            </a:r>
          </a:p>
          <a:p>
            <a:pPr lvl="1"/>
            <a:r>
              <a:rPr lang="en-US" dirty="0" smtClean="0"/>
              <a:t>Stand alone mode or connected to mini-grid system.</a:t>
            </a:r>
          </a:p>
          <a:p>
            <a:pPr lvl="1"/>
            <a:r>
              <a:rPr lang="en-US" dirty="0" smtClean="0"/>
              <a:t>Pumped storage plant.</a:t>
            </a:r>
          </a:p>
          <a:p>
            <a:pPr lvl="1">
              <a:buNone/>
            </a:pPr>
            <a:r>
              <a:rPr lang="en-US" dirty="0" smtClean="0">
                <a:solidFill>
                  <a:srgbClr val="3507F9"/>
                </a:solidFill>
              </a:rPr>
              <a:t>Grid connected power source (major application) few kW to MW, array of aero-generators know as </a:t>
            </a:r>
            <a:r>
              <a:rPr lang="en-US" i="1" dirty="0" smtClean="0">
                <a:solidFill>
                  <a:srgbClr val="FF0000"/>
                </a:solidFill>
              </a:rPr>
              <a:t>wind farms</a:t>
            </a:r>
            <a:endParaRPr lang="en-US" i="1" dirty="0">
              <a:solidFill>
                <a:srgbClr val="FF0000"/>
              </a:solidFil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WIND FARMS</a:t>
            </a:r>
            <a:endParaRPr lang="en-US" dirty="0">
              <a:solidFill>
                <a:srgbClr val="FF0000"/>
              </a:solidFill>
            </a:endParaRPr>
          </a:p>
        </p:txBody>
      </p:sp>
      <p:pic>
        <p:nvPicPr>
          <p:cNvPr id="4" name="Content Placeholder 3" descr="Wind-power-1.jpg"/>
          <p:cNvPicPr>
            <a:picLocks noGrp="1" noChangeAspect="1"/>
          </p:cNvPicPr>
          <p:nvPr>
            <p:ph idx="1"/>
          </p:nvPr>
        </p:nvPicPr>
        <p:blipFill>
          <a:blip r:embed="rId2" cstate="print"/>
          <a:stretch>
            <a:fillRect/>
          </a:stretch>
        </p:blipFill>
        <p:spPr>
          <a:xfrm>
            <a:off x="304800" y="1586474"/>
            <a:ext cx="8458200" cy="4890526"/>
          </a:xfr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r>
              <a:rPr lang="en-US" dirty="0" err="1" smtClean="0"/>
              <a:t>Muppandal</a:t>
            </a:r>
            <a:r>
              <a:rPr lang="en-US" dirty="0" smtClean="0"/>
              <a:t> is a small village in </a:t>
            </a:r>
            <a:r>
              <a:rPr lang="en-US" dirty="0" err="1" smtClean="0"/>
              <a:t>Kanyakumari</a:t>
            </a:r>
            <a:r>
              <a:rPr lang="en-US" dirty="0" smtClean="0"/>
              <a:t> District of Tamil Nadu and one of the most important site of wind farm in the state. It uses wind from the Arabian Sea to produce renewable energy with the total capacity of 1500MW which is the largest in India.</a:t>
            </a:r>
          </a:p>
          <a:p>
            <a:r>
              <a:rPr lang="en-US" dirty="0" err="1" smtClean="0"/>
              <a:t>Jaisalmer</a:t>
            </a:r>
            <a:r>
              <a:rPr lang="en-US" dirty="0" smtClean="0"/>
              <a:t> Wind Park is the largest operational onshore wind farm in </a:t>
            </a:r>
            <a:r>
              <a:rPr lang="en-US" dirty="0" err="1" smtClean="0"/>
              <a:t>India,located</a:t>
            </a:r>
            <a:r>
              <a:rPr lang="en-US" dirty="0" smtClean="0"/>
              <a:t> at </a:t>
            </a:r>
            <a:r>
              <a:rPr lang="en-US" dirty="0" err="1" smtClean="0"/>
              <a:t>Amarsagar</a:t>
            </a:r>
            <a:r>
              <a:rPr lang="en-US" dirty="0" smtClean="0"/>
              <a:t> in </a:t>
            </a:r>
            <a:r>
              <a:rPr lang="en-US" dirty="0" err="1" smtClean="0"/>
              <a:t>Jaisalmer</a:t>
            </a:r>
            <a:r>
              <a:rPr lang="en-US" dirty="0" smtClean="0"/>
              <a:t> district of Rajasthan. Its installed capacity of 1,064 MW which makes it one of the largest wind farms in the world and largest of its kind in India.</a:t>
            </a:r>
          </a:p>
          <a:p>
            <a:r>
              <a:rPr lang="en-US" dirty="0" err="1" smtClean="0"/>
              <a:t>Brahmanvel</a:t>
            </a:r>
            <a:r>
              <a:rPr lang="en-US" dirty="0" smtClean="0"/>
              <a:t> Wind Farm </a:t>
            </a:r>
            <a:r>
              <a:rPr lang="en-US" dirty="0" err="1" smtClean="0"/>
              <a:t>Dhule</a:t>
            </a:r>
            <a:r>
              <a:rPr lang="en-US" dirty="0" smtClean="0"/>
              <a:t>, Maharashtra.</a:t>
            </a:r>
          </a:p>
          <a:p>
            <a:r>
              <a:rPr lang="en-US" dirty="0" err="1" smtClean="0"/>
              <a:t>Damanjodi</a:t>
            </a:r>
            <a:r>
              <a:rPr lang="en-US" dirty="0" smtClean="0"/>
              <a:t> Wind Farm, </a:t>
            </a:r>
            <a:r>
              <a:rPr lang="en-US" dirty="0" err="1" smtClean="0"/>
              <a:t>Odisha</a:t>
            </a:r>
            <a:endParaRPr lang="en-US" dirty="0" smtClean="0"/>
          </a:p>
          <a:p>
            <a:endParaRPr lang="en-US" dirty="0" smtClean="0"/>
          </a:p>
          <a:p>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fontScale="90000"/>
          </a:bodyPr>
          <a:lstStyle/>
          <a:p>
            <a:r>
              <a:rPr lang="en-US" b="1" dirty="0" smtClean="0">
                <a:solidFill>
                  <a:srgbClr val="FF0000"/>
                </a:solidFill>
              </a:rPr>
              <a:t>Tuppadahalli Wind Farm , Karnataka</a:t>
            </a:r>
            <a:endParaRPr lang="en-US" dirty="0">
              <a:solidFill>
                <a:srgbClr val="FF0000"/>
              </a:solidFill>
            </a:endParaRPr>
          </a:p>
        </p:txBody>
      </p:sp>
      <p:pic>
        <p:nvPicPr>
          <p:cNvPr id="4" name="Content Placeholder 3" descr="Tuppadahalli-Wind-Farm.jpg"/>
          <p:cNvPicPr>
            <a:picLocks noGrp="1" noChangeAspect="1"/>
          </p:cNvPicPr>
          <p:nvPr>
            <p:ph idx="1"/>
          </p:nvPr>
        </p:nvPicPr>
        <p:blipFill>
          <a:blip r:embed="rId2" cstate="print"/>
          <a:stretch>
            <a:fillRect/>
          </a:stretch>
        </p:blipFill>
        <p:spPr>
          <a:xfrm>
            <a:off x="1371600" y="1066800"/>
            <a:ext cx="6553200" cy="4162425"/>
          </a:xfrm>
        </p:spPr>
      </p:pic>
      <p:sp>
        <p:nvSpPr>
          <p:cNvPr id="5" name="TextBox 4"/>
          <p:cNvSpPr txBox="1"/>
          <p:nvPr/>
        </p:nvSpPr>
        <p:spPr>
          <a:xfrm>
            <a:off x="381000" y="5562600"/>
            <a:ext cx="8534400" cy="1200329"/>
          </a:xfrm>
          <a:prstGeom prst="rect">
            <a:avLst/>
          </a:prstGeom>
          <a:noFill/>
        </p:spPr>
        <p:txBody>
          <a:bodyPr wrap="square" rtlCol="0">
            <a:spAutoFit/>
          </a:bodyPr>
          <a:lstStyle/>
          <a:p>
            <a:r>
              <a:rPr lang="en-US" dirty="0" smtClean="0"/>
              <a:t>Tuppadahalli wind park is located in the state of Karnataka, located about 55km from Chitradurga and 260km from Bangalore. 56.1MW power project produces 140GWh of clean energy per annum, The state of Karnataka is rich in wind farms compared then other states of India.</a:t>
            </a:r>
            <a:endParaRPr 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Wind power = density X area of sweep wind blades X velocity3</a:t>
            </a:r>
          </a:p>
          <a:p>
            <a:r>
              <a:rPr lang="en-US" dirty="0" smtClean="0"/>
              <a:t>Max efficiency – 59% - Betz  law (or limit)</a:t>
            </a:r>
          </a:p>
          <a:p>
            <a:endParaRPr 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Wind Energy Conversion System</a:t>
            </a:r>
            <a:endParaRPr lang="en-US" dirty="0">
              <a:solidFill>
                <a:srgbClr val="FF0000"/>
              </a:solidFill>
            </a:endParaRPr>
          </a:p>
        </p:txBody>
      </p:sp>
      <p:pic>
        <p:nvPicPr>
          <p:cNvPr id="4" name="Content Placeholder 3" descr="windTurbineLabels.png.jpg"/>
          <p:cNvPicPr>
            <a:picLocks noGrp="1" noChangeAspect="1"/>
          </p:cNvPicPr>
          <p:nvPr>
            <p:ph idx="1"/>
          </p:nvPr>
        </p:nvPicPr>
        <p:blipFill>
          <a:blip r:embed="rId2" cstate="print"/>
          <a:stretch>
            <a:fillRect/>
          </a:stretch>
        </p:blipFill>
        <p:spPr>
          <a:xfrm>
            <a:off x="609600" y="1524000"/>
            <a:ext cx="7772400" cy="4343400"/>
          </a:xfr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581400"/>
            <a:ext cx="8229600" cy="2544763"/>
          </a:xfrm>
        </p:spPr>
        <p:txBody>
          <a:bodyPr>
            <a:normAutofit fontScale="92500" lnSpcReduction="20000"/>
          </a:bodyPr>
          <a:lstStyle/>
          <a:p>
            <a:r>
              <a:rPr lang="en-US" dirty="0" smtClean="0"/>
              <a:t>DC Generator – conventional not recommended,  permanent – Magnet are considered for low power plant, </a:t>
            </a:r>
          </a:p>
          <a:p>
            <a:r>
              <a:rPr lang="en-US" dirty="0" smtClean="0"/>
              <a:t>Synchronous generators with reluctance motors are considered. </a:t>
            </a:r>
          </a:p>
          <a:p>
            <a:r>
              <a:rPr lang="en-US" dirty="0" smtClean="0"/>
              <a:t>Induction generators are extensively used. </a:t>
            </a:r>
          </a:p>
          <a:p>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762000" y="685800"/>
            <a:ext cx="6096000" cy="2667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GEOTHERMAL ENERGY</a:t>
            </a:r>
            <a:endParaRPr lang="en-US" dirty="0">
              <a:solidFill>
                <a:srgbClr val="FF0000"/>
              </a:solidFill>
            </a:endParaRPr>
          </a:p>
        </p:txBody>
      </p:sp>
      <p:sp>
        <p:nvSpPr>
          <p:cNvPr id="3" name="Content Placeholder 2"/>
          <p:cNvSpPr>
            <a:spLocks noGrp="1"/>
          </p:cNvSpPr>
          <p:nvPr>
            <p:ph idx="1"/>
          </p:nvPr>
        </p:nvSpPr>
        <p:spPr/>
        <p:txBody>
          <a:bodyPr>
            <a:normAutofit fontScale="85000" lnSpcReduction="10000"/>
          </a:bodyPr>
          <a:lstStyle/>
          <a:p>
            <a:r>
              <a:rPr lang="en-US" dirty="0" smtClean="0"/>
              <a:t>25-30</a:t>
            </a:r>
            <a:r>
              <a:rPr lang="en-US" sz="2400" dirty="0" smtClean="0"/>
              <a:t> degree C, per km. </a:t>
            </a:r>
            <a:endParaRPr lang="en-US" dirty="0" smtClean="0"/>
          </a:p>
          <a:p>
            <a:r>
              <a:rPr lang="en-US" dirty="0" smtClean="0"/>
              <a:t>Heat energy in earth (radioactive decay of materials, since from the formation of earth). </a:t>
            </a:r>
          </a:p>
          <a:p>
            <a:r>
              <a:rPr lang="en-US" dirty="0" smtClean="0"/>
              <a:t>Volcanoes, geysers, hot springs and boiling mud pots are the visible evidence of great reservoir of heat. </a:t>
            </a:r>
          </a:p>
          <a:p>
            <a:r>
              <a:rPr lang="en-US" dirty="0" smtClean="0"/>
              <a:t>Although large amount of heat (2.2 X 10^25 j below 10km, 350000 years of supply), low grade energy. </a:t>
            </a:r>
          </a:p>
          <a:p>
            <a:r>
              <a:rPr lang="en-US" dirty="0" smtClean="0"/>
              <a:t>Limited to few sites. </a:t>
            </a:r>
          </a:p>
          <a:p>
            <a:r>
              <a:rPr lang="en-US" dirty="0" smtClean="0"/>
              <a:t>Low temperatures sites used as spa (3 BC china), space heating, cooking etc. </a:t>
            </a:r>
          </a:p>
          <a:p>
            <a:endParaRPr lang="en-US" dirty="0" smtClean="0"/>
          </a:p>
          <a:p>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10000"/>
          </a:bodyPr>
          <a:lstStyle/>
          <a:p>
            <a:pPr algn="just"/>
            <a:r>
              <a:rPr lang="en-US" dirty="0" smtClean="0"/>
              <a:t>50°C to 70°C – direct thermal application. </a:t>
            </a:r>
          </a:p>
          <a:p>
            <a:pPr algn="just"/>
            <a:r>
              <a:rPr lang="en-US" dirty="0" smtClean="0"/>
              <a:t>&gt; 90°C, electric power generation . </a:t>
            </a:r>
          </a:p>
          <a:p>
            <a:pPr algn="just"/>
            <a:r>
              <a:rPr lang="en-US" dirty="0" smtClean="0"/>
              <a:t>As of 2015, worldwide geothermal power capacity amounts to 12.8 gigawatts (GW), of which 28 percent or 3,548 megawatts (90% in California) are installed in the United States. International markets grew at an average annual rate of 5 percent over the three years to 2015, and global geothermal power capacity is expected to reach 14.5–17.6 GW by 2020.</a:t>
            </a:r>
          </a:p>
          <a:p>
            <a:pPr algn="just"/>
            <a:r>
              <a:rPr lang="en-US" dirty="0" smtClean="0"/>
              <a:t>6-10 </a:t>
            </a:r>
            <a:r>
              <a:rPr lang="en-US" dirty="0" err="1" smtClean="0"/>
              <a:t>crore</a:t>
            </a:r>
            <a:r>
              <a:rPr lang="en-US" dirty="0" smtClean="0"/>
              <a:t> per MW generation. Costs 2 to 3.50 per kWh</a:t>
            </a:r>
          </a:p>
          <a:p>
            <a:pPr algn="just"/>
            <a:endParaRPr lang="en-US" dirty="0" smtClean="0"/>
          </a:p>
          <a:p>
            <a:pPr algn="just"/>
            <a:endParaRPr 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GEOTHERMAL ENERGY</a:t>
            </a:r>
            <a:endParaRPr lang="en-US" dirty="0">
              <a:solidFill>
                <a:srgbClr val="FF0000"/>
              </a:solidFill>
            </a:endParaRPr>
          </a:p>
        </p:txBody>
      </p:sp>
      <p:pic>
        <p:nvPicPr>
          <p:cNvPr id="4" name="Content Placeholder 3" descr="Figure_01_001.png"/>
          <p:cNvPicPr>
            <a:picLocks noGrp="1" noChangeAspect="1"/>
          </p:cNvPicPr>
          <p:nvPr>
            <p:ph idx="1"/>
          </p:nvPr>
        </p:nvPicPr>
        <p:blipFill>
          <a:blip r:embed="rId2" cstate="print"/>
          <a:stretch>
            <a:fillRect/>
          </a:stretch>
        </p:blipFill>
        <p:spPr>
          <a:xfrm>
            <a:off x="533400" y="1295400"/>
            <a:ext cx="7772399" cy="4953000"/>
          </a:xfr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r>
              <a:rPr lang="en-US" sz="3200" dirty="0" smtClean="0">
                <a:solidFill>
                  <a:schemeClr val="accent3">
                    <a:lumMod val="75000"/>
                  </a:schemeClr>
                </a:solidFill>
                <a:latin typeface="Algerian" pitchFamily="82" charset="0"/>
              </a:rPr>
              <a:t>Classification of Energy resources</a:t>
            </a:r>
            <a:endParaRPr lang="en-US" sz="3200" dirty="0">
              <a:solidFill>
                <a:schemeClr val="accent3">
                  <a:lumMod val="75000"/>
                </a:schemeClr>
              </a:solidFill>
              <a:latin typeface="Algerian" pitchFamily="82" charset="0"/>
            </a:endParaRPr>
          </a:p>
        </p:txBody>
      </p:sp>
      <p:sp>
        <p:nvSpPr>
          <p:cNvPr id="3" name="Content Placeholder 2"/>
          <p:cNvSpPr>
            <a:spLocks noGrp="1"/>
          </p:cNvSpPr>
          <p:nvPr>
            <p:ph idx="1"/>
          </p:nvPr>
        </p:nvSpPr>
        <p:spPr>
          <a:xfrm>
            <a:off x="457200" y="838200"/>
            <a:ext cx="8229600" cy="5287963"/>
          </a:xfrm>
        </p:spPr>
        <p:txBody>
          <a:bodyPr>
            <a:normAutofit/>
          </a:bodyPr>
          <a:lstStyle/>
          <a:p>
            <a:pPr marL="457200" indent="-457200">
              <a:buAutoNum type="arabicPeriod"/>
            </a:pPr>
            <a:r>
              <a:rPr lang="en-US" sz="1800" dirty="0" smtClean="0"/>
              <a:t>Based on Usability of Energy</a:t>
            </a:r>
          </a:p>
          <a:p>
            <a:pPr marL="457200" indent="-457200">
              <a:buNone/>
            </a:pPr>
            <a:r>
              <a:rPr lang="en-US" sz="2400" dirty="0" smtClean="0"/>
              <a:t>	</a:t>
            </a:r>
            <a:r>
              <a:rPr lang="en-US" sz="1400" dirty="0" smtClean="0"/>
              <a:t>a) Primary Resources</a:t>
            </a:r>
          </a:p>
          <a:p>
            <a:pPr marL="457200" indent="-457200">
              <a:buNone/>
            </a:pPr>
            <a:r>
              <a:rPr lang="en-US" sz="1400" dirty="0" smtClean="0"/>
              <a:t>	</a:t>
            </a:r>
            <a:r>
              <a:rPr lang="en-US" sz="1400" dirty="0" smtClean="0"/>
              <a:t>b) Intermediate Resources</a:t>
            </a:r>
          </a:p>
          <a:p>
            <a:pPr marL="457200" indent="-457200">
              <a:buNone/>
            </a:pPr>
            <a:r>
              <a:rPr lang="en-US" sz="1400" dirty="0" smtClean="0"/>
              <a:t>	</a:t>
            </a:r>
            <a:r>
              <a:rPr lang="en-US" sz="1400" dirty="0" smtClean="0"/>
              <a:t>c) Secondary Resources</a:t>
            </a:r>
          </a:p>
          <a:p>
            <a:pPr marL="457200" indent="-457200">
              <a:buAutoNum type="arabicPeriod" startAt="2"/>
            </a:pPr>
            <a:r>
              <a:rPr lang="en-US" sz="1800" dirty="0" smtClean="0"/>
              <a:t>Based on Traditional Use</a:t>
            </a:r>
          </a:p>
          <a:p>
            <a:pPr marL="457200" indent="-457200">
              <a:buNone/>
            </a:pPr>
            <a:r>
              <a:rPr lang="en-US" sz="1400" dirty="0" smtClean="0"/>
              <a:t>	a) Conventional Energy</a:t>
            </a:r>
          </a:p>
          <a:p>
            <a:pPr marL="457200" indent="-457200">
              <a:buNone/>
            </a:pPr>
            <a:r>
              <a:rPr lang="en-US" sz="1400" dirty="0" smtClean="0"/>
              <a:t>	b) Non-conventional Energy</a:t>
            </a:r>
          </a:p>
          <a:p>
            <a:pPr marL="457200" indent="-457200">
              <a:buNone/>
            </a:pPr>
            <a:r>
              <a:rPr lang="en-US" sz="1800" dirty="0" smtClean="0"/>
              <a:t>3. </a:t>
            </a:r>
            <a:r>
              <a:rPr lang="en-US" sz="1800" dirty="0" smtClean="0"/>
              <a:t>	Based </a:t>
            </a:r>
            <a:r>
              <a:rPr lang="en-US" sz="1800" dirty="0" smtClean="0"/>
              <a:t>on Long time Availability</a:t>
            </a:r>
          </a:p>
          <a:p>
            <a:pPr marL="457200" indent="-457200">
              <a:buNone/>
            </a:pPr>
            <a:r>
              <a:rPr lang="en-US" sz="2400" dirty="0" smtClean="0"/>
              <a:t>	</a:t>
            </a:r>
            <a:r>
              <a:rPr lang="en-US" sz="1400" dirty="0" smtClean="0"/>
              <a:t>a) Non- renewable Resources</a:t>
            </a:r>
          </a:p>
          <a:p>
            <a:pPr marL="457200" indent="-457200">
              <a:buNone/>
            </a:pPr>
            <a:r>
              <a:rPr lang="en-US" sz="1400" dirty="0" smtClean="0"/>
              <a:t>	b) Renewable Resources</a:t>
            </a:r>
          </a:p>
          <a:p>
            <a:pPr marL="457200" indent="-457200">
              <a:buNone/>
            </a:pPr>
            <a:r>
              <a:rPr lang="en-US" sz="1800" dirty="0" smtClean="0"/>
              <a:t>4.	Based on Commercial Application</a:t>
            </a:r>
          </a:p>
          <a:p>
            <a:pPr marL="457200" indent="-457200">
              <a:buNone/>
            </a:pPr>
            <a:r>
              <a:rPr lang="en-US" sz="1400" dirty="0" smtClean="0"/>
              <a:t>	a) Commercial Energy Resources</a:t>
            </a:r>
          </a:p>
          <a:p>
            <a:pPr marL="457200" indent="-457200">
              <a:buNone/>
            </a:pPr>
            <a:r>
              <a:rPr lang="en-US" sz="1400" dirty="0" smtClean="0"/>
              <a:t>	b) Non-commercial Energy Sources </a:t>
            </a:r>
          </a:p>
          <a:p>
            <a:pPr marL="457200" indent="-457200">
              <a:buNone/>
            </a:pPr>
            <a:r>
              <a:rPr lang="en-US" sz="1800" dirty="0" smtClean="0"/>
              <a:t>5. 	Based on Origin</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Diagram_HotWaterGeothermal_inturperated_version.svg.png"/>
          <p:cNvPicPr>
            <a:picLocks noGrp="1" noChangeAspect="1"/>
          </p:cNvPicPr>
          <p:nvPr>
            <p:ph idx="1"/>
          </p:nvPr>
        </p:nvPicPr>
        <p:blipFill>
          <a:blip r:embed="rId2" cstate="print"/>
          <a:stretch>
            <a:fillRect/>
          </a:stretch>
        </p:blipFill>
        <p:spPr>
          <a:xfrm>
            <a:off x="1676400" y="1600200"/>
            <a:ext cx="5562600" cy="4525963"/>
          </a:xfr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Advantages And Disadvantages</a:t>
            </a:r>
            <a:endParaRPr lang="en-US" dirty="0">
              <a:solidFill>
                <a:srgbClr val="FF0000"/>
              </a:solidFill>
            </a:endParaRPr>
          </a:p>
        </p:txBody>
      </p:sp>
      <p:pic>
        <p:nvPicPr>
          <p:cNvPr id="2050" name="Picture 2"/>
          <p:cNvPicPr>
            <a:picLocks noGrp="1" noChangeAspect="1" noChangeArrowheads="1"/>
          </p:cNvPicPr>
          <p:nvPr>
            <p:ph idx="1"/>
          </p:nvPr>
        </p:nvPicPr>
        <p:blipFill>
          <a:blip r:embed="rId2" cstate="print"/>
          <a:srcRect/>
          <a:stretch>
            <a:fillRect/>
          </a:stretch>
        </p:blipFill>
        <p:spPr bwMode="auto">
          <a:xfrm>
            <a:off x="609600" y="1676400"/>
            <a:ext cx="7743825" cy="1219200"/>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757238" y="3148013"/>
            <a:ext cx="7629525" cy="561975"/>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533400" y="3733800"/>
            <a:ext cx="7791450" cy="1685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THERMAL POWER PLANT </a:t>
            </a:r>
            <a:endParaRPr lang="en-US" dirty="0">
              <a:solidFill>
                <a:srgbClr val="FF0000"/>
              </a:solidFill>
            </a:endParaRPr>
          </a:p>
        </p:txBody>
      </p:sp>
      <p:pic>
        <p:nvPicPr>
          <p:cNvPr id="6" name="Content Placeholder 5" descr="coverpage.gif"/>
          <p:cNvPicPr>
            <a:picLocks noGrp="1" noChangeAspect="1"/>
          </p:cNvPicPr>
          <p:nvPr>
            <p:ph idx="1"/>
          </p:nvPr>
        </p:nvPicPr>
        <p:blipFill>
          <a:blip r:embed="rId2" cstate="print"/>
          <a:stretch>
            <a:fillRect/>
          </a:stretch>
        </p:blipFill>
        <p:spPr>
          <a:xfrm>
            <a:off x="609600" y="1447800"/>
            <a:ext cx="8001000" cy="4695145"/>
          </a:xfr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descr="main-qimg-1b1286d8f3601be2be48d5a0fdb9b866.png"/>
          <p:cNvPicPr>
            <a:picLocks noGrp="1" noChangeAspect="1"/>
          </p:cNvPicPr>
          <p:nvPr>
            <p:ph idx="1"/>
          </p:nvPr>
        </p:nvPicPr>
        <p:blipFill>
          <a:blip r:embed="rId2" cstate="print"/>
          <a:stretch>
            <a:fillRect/>
          </a:stretch>
        </p:blipFill>
        <p:spPr>
          <a:xfrm>
            <a:off x="685800" y="1824831"/>
            <a:ext cx="7467600" cy="4076700"/>
          </a:xfr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COOLING TOWERS</a:t>
            </a:r>
            <a:endParaRPr lang="en-US" dirty="0">
              <a:solidFill>
                <a:srgbClr val="FF0000"/>
              </a:solidFill>
            </a:endParaRPr>
          </a:p>
        </p:txBody>
      </p:sp>
      <p:pic>
        <p:nvPicPr>
          <p:cNvPr id="4" name="Content Placeholder 3" descr="Raichur Thermal Power Plant-min.jpg"/>
          <p:cNvPicPr>
            <a:picLocks noGrp="1" noChangeAspect="1"/>
          </p:cNvPicPr>
          <p:nvPr>
            <p:ph idx="1"/>
          </p:nvPr>
        </p:nvPicPr>
        <p:blipFill>
          <a:blip r:embed="rId2" cstate="print"/>
          <a:stretch>
            <a:fillRect/>
          </a:stretch>
        </p:blipFill>
        <p:spPr>
          <a:xfrm>
            <a:off x="1086915" y="1600200"/>
            <a:ext cx="6970169" cy="4525963"/>
          </a:xfr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Electric Energy by Coal</a:t>
            </a:r>
            <a:endParaRPr lang="en-US" dirty="0">
              <a:solidFill>
                <a:srgbClr val="FF0000"/>
              </a:solidFill>
            </a:endParaRPr>
          </a:p>
        </p:txBody>
      </p:sp>
      <p:sp>
        <p:nvSpPr>
          <p:cNvPr id="3" name="Content Placeholder 2"/>
          <p:cNvSpPr>
            <a:spLocks noGrp="1"/>
          </p:cNvSpPr>
          <p:nvPr>
            <p:ph idx="1"/>
          </p:nvPr>
        </p:nvSpPr>
        <p:spPr/>
        <p:txBody>
          <a:bodyPr>
            <a:normAutofit fontScale="77500" lnSpcReduction="20000"/>
          </a:bodyPr>
          <a:lstStyle/>
          <a:p>
            <a:r>
              <a:rPr lang="en-US" dirty="0" smtClean="0"/>
              <a:t>326,832.53 MW capacity all over India</a:t>
            </a:r>
          </a:p>
          <a:p>
            <a:r>
              <a:rPr lang="en-US" dirty="0" smtClean="0"/>
              <a:t>60.13 % (192,162.88) is by coal</a:t>
            </a:r>
          </a:p>
          <a:p>
            <a:r>
              <a:rPr lang="en-US" dirty="0" smtClean="0"/>
              <a:t>117 places, 432 plants –Central, state and private owned.</a:t>
            </a:r>
          </a:p>
          <a:p>
            <a:r>
              <a:rPr lang="pt-BR" dirty="0" smtClean="0">
                <a:solidFill>
                  <a:srgbClr val="FF0000"/>
                </a:solidFill>
              </a:rPr>
              <a:t>Mundra Ultra Mega Power Project </a:t>
            </a:r>
            <a:r>
              <a:rPr lang="pt-BR" dirty="0" smtClean="0"/>
              <a:t>– TATA power – Kutch – 4000 MW</a:t>
            </a:r>
          </a:p>
          <a:p>
            <a:r>
              <a:rPr lang="en-US" dirty="0" err="1" smtClean="0">
                <a:solidFill>
                  <a:srgbClr val="FF0000"/>
                </a:solidFill>
              </a:rPr>
              <a:t>Mundra</a:t>
            </a:r>
            <a:r>
              <a:rPr lang="en-US" dirty="0" smtClean="0">
                <a:solidFill>
                  <a:srgbClr val="FF0000"/>
                </a:solidFill>
              </a:rPr>
              <a:t> Thermal Power Station </a:t>
            </a:r>
            <a:r>
              <a:rPr lang="en-US" dirty="0" smtClean="0"/>
              <a:t>– </a:t>
            </a:r>
            <a:r>
              <a:rPr lang="en-US" dirty="0" err="1" smtClean="0"/>
              <a:t>Adani</a:t>
            </a:r>
            <a:r>
              <a:rPr lang="en-US" dirty="0" smtClean="0"/>
              <a:t> powers – Kutch – 4620 MW.</a:t>
            </a:r>
          </a:p>
          <a:p>
            <a:r>
              <a:rPr lang="en-US" dirty="0" err="1" smtClean="0">
                <a:solidFill>
                  <a:srgbClr val="FF0000"/>
                </a:solidFill>
              </a:rPr>
              <a:t>Vindhyachal</a:t>
            </a:r>
            <a:r>
              <a:rPr lang="en-US" dirty="0" smtClean="0">
                <a:solidFill>
                  <a:srgbClr val="FF0000"/>
                </a:solidFill>
              </a:rPr>
              <a:t> Super Thermal Power Sta</a:t>
            </a:r>
            <a:r>
              <a:rPr lang="en-US" dirty="0" smtClean="0"/>
              <a:t>tion – NTPC - </a:t>
            </a:r>
            <a:r>
              <a:rPr lang="en-US" dirty="0" err="1" smtClean="0"/>
              <a:t>Singrauli</a:t>
            </a:r>
            <a:r>
              <a:rPr lang="en-US" dirty="0" smtClean="0"/>
              <a:t> (MP)- 4760 MW</a:t>
            </a:r>
          </a:p>
          <a:p>
            <a:r>
              <a:rPr lang="en-US" dirty="0" err="1" smtClean="0">
                <a:solidFill>
                  <a:srgbClr val="FF0000"/>
                </a:solidFill>
              </a:rPr>
              <a:t>Sasan</a:t>
            </a:r>
            <a:r>
              <a:rPr lang="en-US" dirty="0" smtClean="0">
                <a:solidFill>
                  <a:srgbClr val="FF0000"/>
                </a:solidFill>
              </a:rPr>
              <a:t> Ultra Mega Power Project </a:t>
            </a:r>
            <a:r>
              <a:rPr lang="en-US" dirty="0" smtClean="0"/>
              <a:t>– Reliance Power  - </a:t>
            </a:r>
            <a:r>
              <a:rPr lang="en-US" dirty="0" err="1" smtClean="0"/>
              <a:t>Singrauli</a:t>
            </a:r>
            <a:r>
              <a:rPr lang="en-US" dirty="0" smtClean="0"/>
              <a:t> (MP) – 3960 MW</a:t>
            </a:r>
          </a:p>
          <a:p>
            <a:pPr lvl="1"/>
            <a:r>
              <a:rPr lang="en-US" dirty="0" smtClean="0"/>
              <a:t>(</a:t>
            </a:r>
            <a:r>
              <a:rPr lang="en-US" dirty="0" smtClean="0">
                <a:hlinkClick r:id="rId2"/>
              </a:rPr>
              <a:t>https://en.wikipedia.org/wiki/List_of_power_stations_in_India</a:t>
            </a:r>
            <a:r>
              <a:rPr lang="en-US" dirty="0" smtClean="0"/>
              <a:t>) </a:t>
            </a:r>
          </a:p>
          <a:p>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Thermal Power Plant in Karnataka</a:t>
            </a:r>
            <a:endParaRPr lang="en-US" dirty="0">
              <a:solidFill>
                <a:srgbClr val="FF0000"/>
              </a:solidFill>
            </a:endParaRPr>
          </a:p>
        </p:txBody>
      </p:sp>
      <p:sp>
        <p:nvSpPr>
          <p:cNvPr id="3" name="Content Placeholder 2"/>
          <p:cNvSpPr>
            <a:spLocks noGrp="1"/>
          </p:cNvSpPr>
          <p:nvPr>
            <p:ph idx="1"/>
          </p:nvPr>
        </p:nvSpPr>
        <p:spPr/>
        <p:txBody>
          <a:bodyPr>
            <a:normAutofit fontScale="92500" lnSpcReduction="20000"/>
          </a:bodyPr>
          <a:lstStyle/>
          <a:p>
            <a:pPr algn="just"/>
            <a:r>
              <a:rPr lang="en-US" dirty="0" err="1" smtClean="0">
                <a:solidFill>
                  <a:srgbClr val="FF0000"/>
                </a:solidFill>
              </a:rPr>
              <a:t>Raichur</a:t>
            </a:r>
            <a:r>
              <a:rPr lang="en-US" dirty="0" smtClean="0">
                <a:solidFill>
                  <a:srgbClr val="FF0000"/>
                </a:solidFill>
              </a:rPr>
              <a:t> Thermal Power station</a:t>
            </a:r>
            <a:r>
              <a:rPr lang="en-US" dirty="0" smtClean="0"/>
              <a:t>, 7 + 1 units, 7x210 + 1x250  = 1720 MW</a:t>
            </a:r>
          </a:p>
          <a:p>
            <a:pPr algn="just"/>
            <a:r>
              <a:rPr lang="en-US" dirty="0" smtClean="0">
                <a:solidFill>
                  <a:srgbClr val="FF0000"/>
                </a:solidFill>
              </a:rPr>
              <a:t>Bellary Thermal Power station </a:t>
            </a:r>
            <a:r>
              <a:rPr lang="en-US" dirty="0" smtClean="0"/>
              <a:t>, 2 + 1 units,  2x500 + 1x700  = 1700MW</a:t>
            </a:r>
          </a:p>
          <a:p>
            <a:pPr algn="just"/>
            <a:r>
              <a:rPr lang="en-US" dirty="0" smtClean="0"/>
              <a:t> </a:t>
            </a:r>
            <a:r>
              <a:rPr lang="en-US" dirty="0" err="1" smtClean="0">
                <a:solidFill>
                  <a:srgbClr val="FF0000"/>
                </a:solidFill>
              </a:rPr>
              <a:t>Yermarus</a:t>
            </a:r>
            <a:r>
              <a:rPr lang="en-US" dirty="0" smtClean="0">
                <a:solidFill>
                  <a:srgbClr val="FF0000"/>
                </a:solidFill>
              </a:rPr>
              <a:t> Thermal Power Station </a:t>
            </a:r>
            <a:r>
              <a:rPr lang="en-US" dirty="0" smtClean="0"/>
              <a:t>2units,  2x800 =  1600 MW</a:t>
            </a:r>
          </a:p>
          <a:p>
            <a:pPr algn="just"/>
            <a:r>
              <a:rPr lang="en-US" dirty="0" err="1" smtClean="0">
                <a:solidFill>
                  <a:srgbClr val="FF0000"/>
                </a:solidFill>
              </a:rPr>
              <a:t>Udupi</a:t>
            </a:r>
            <a:r>
              <a:rPr lang="en-US" dirty="0" smtClean="0">
                <a:solidFill>
                  <a:srgbClr val="FF0000"/>
                </a:solidFill>
              </a:rPr>
              <a:t> Thermal Power Plant, </a:t>
            </a:r>
            <a:r>
              <a:rPr lang="en-US" dirty="0" err="1" smtClean="0">
                <a:solidFill>
                  <a:srgbClr val="FF0000"/>
                </a:solidFill>
              </a:rPr>
              <a:t>Udupi</a:t>
            </a:r>
            <a:r>
              <a:rPr lang="en-US" dirty="0" smtClean="0">
                <a:solidFill>
                  <a:srgbClr val="FF0000"/>
                </a:solidFill>
              </a:rPr>
              <a:t> Karnataka </a:t>
            </a:r>
            <a:r>
              <a:rPr lang="en-US" dirty="0" smtClean="0"/>
              <a:t>2 x 600  = 1,200 MW (phase 2 , 1600MW under Construction)</a:t>
            </a:r>
          </a:p>
          <a:p>
            <a:pPr algn="just"/>
            <a:r>
              <a:rPr lang="en-US" dirty="0" smtClean="0">
                <a:solidFill>
                  <a:srgbClr val="FF0000"/>
                </a:solidFill>
              </a:rPr>
              <a:t>JSW </a:t>
            </a:r>
            <a:r>
              <a:rPr lang="en-US" dirty="0" err="1" smtClean="0">
                <a:solidFill>
                  <a:srgbClr val="FF0000"/>
                </a:solidFill>
              </a:rPr>
              <a:t>Vijayanagar</a:t>
            </a:r>
            <a:r>
              <a:rPr lang="en-US" dirty="0" smtClean="0">
                <a:solidFill>
                  <a:srgbClr val="FF0000"/>
                </a:solidFill>
              </a:rPr>
              <a:t> Power Station, </a:t>
            </a:r>
            <a:r>
              <a:rPr lang="en-US" dirty="0" err="1" smtClean="0">
                <a:solidFill>
                  <a:srgbClr val="FF0000"/>
                </a:solidFill>
              </a:rPr>
              <a:t>Vijayanagar</a:t>
            </a:r>
            <a:r>
              <a:rPr lang="en-US" dirty="0" smtClean="0">
                <a:solidFill>
                  <a:srgbClr val="FF0000"/>
                </a:solidFill>
              </a:rPr>
              <a:t> </a:t>
            </a:r>
            <a:r>
              <a:rPr lang="en-US" dirty="0" smtClean="0"/>
              <a:t>Bellary, 6 units, </a:t>
            </a:r>
            <a:r>
              <a:rPr lang="en-US" b="1" dirty="0" smtClean="0"/>
              <a:t>1460 MW, </a:t>
            </a:r>
          </a:p>
          <a:p>
            <a:pPr lvl="1"/>
            <a:endParaRPr lang="en-US" dirty="0" smtClean="0"/>
          </a:p>
          <a:p>
            <a:endParaRPr 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THERMAL POWER PLANT (GAS)</a:t>
            </a:r>
            <a:endParaRPr lang="en-US" dirty="0"/>
          </a:p>
        </p:txBody>
      </p:sp>
      <p:pic>
        <p:nvPicPr>
          <p:cNvPr id="4" name="Content Placeholder 3" descr="Combined Cycle Power Plant - Original - 904.jpg"/>
          <p:cNvPicPr>
            <a:picLocks noGrp="1" noChangeAspect="1"/>
          </p:cNvPicPr>
          <p:nvPr>
            <p:ph idx="1"/>
          </p:nvPr>
        </p:nvPicPr>
        <p:blipFill>
          <a:blip r:embed="rId2" cstate="print"/>
          <a:stretch>
            <a:fillRect/>
          </a:stretch>
        </p:blipFill>
        <p:spPr>
          <a:xfrm>
            <a:off x="961625" y="1600200"/>
            <a:ext cx="7220750" cy="4525963"/>
          </a:xfrm>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THERMAL POWER PLANT (GAS)</a:t>
            </a:r>
            <a:endParaRPr lang="en-US" dirty="0">
              <a:solidFill>
                <a:srgbClr val="FF0000"/>
              </a:solidFill>
            </a:endParaRPr>
          </a:p>
        </p:txBody>
      </p:sp>
      <p:sp>
        <p:nvSpPr>
          <p:cNvPr id="3" name="Content Placeholder 2"/>
          <p:cNvSpPr>
            <a:spLocks noGrp="1"/>
          </p:cNvSpPr>
          <p:nvPr>
            <p:ph idx="1"/>
          </p:nvPr>
        </p:nvSpPr>
        <p:spPr/>
        <p:txBody>
          <a:bodyPr/>
          <a:lstStyle/>
          <a:p>
            <a:r>
              <a:rPr lang="en-US" dirty="0" smtClean="0"/>
              <a:t>25,329.38 MW (7.9% of total power)</a:t>
            </a:r>
          </a:p>
          <a:p>
            <a:r>
              <a:rPr lang="en-US" b="1" dirty="0" err="1" smtClean="0"/>
              <a:t>Dabhol</a:t>
            </a:r>
            <a:r>
              <a:rPr lang="en-US" b="1" dirty="0" smtClean="0"/>
              <a:t> Power Station - </a:t>
            </a:r>
            <a:r>
              <a:rPr lang="en-US" dirty="0" smtClean="0"/>
              <a:t>2,220 MW capacity, which was a joint venture of Enron, General Electric, Bechtel and Maharashtra Power Development Corporation.  (₹ 4.67, expensive) </a:t>
            </a:r>
            <a:endParaRPr lang="en-US" b="1" dirty="0" smtClean="0"/>
          </a:p>
          <a:p>
            <a:endParaRPr lang="en-US"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Mini, Micro Hydro Source</a:t>
            </a:r>
            <a:endParaRPr lang="en-US" dirty="0">
              <a:solidFill>
                <a:srgbClr val="FF0000"/>
              </a:solidFill>
            </a:endParaRPr>
          </a:p>
        </p:txBody>
      </p:sp>
      <p:sp>
        <p:nvSpPr>
          <p:cNvPr id="3" name="Content Placeholder 2"/>
          <p:cNvSpPr>
            <a:spLocks noGrp="1"/>
          </p:cNvSpPr>
          <p:nvPr>
            <p:ph idx="1"/>
          </p:nvPr>
        </p:nvSpPr>
        <p:spPr/>
        <p:txBody>
          <a:bodyPr>
            <a:normAutofit fontScale="85000" lnSpcReduction="20000"/>
          </a:bodyPr>
          <a:lstStyle/>
          <a:p>
            <a:pPr algn="just"/>
            <a:r>
              <a:rPr lang="en-US" dirty="0" smtClean="0">
                <a:solidFill>
                  <a:srgbClr val="3507F9"/>
                </a:solidFill>
              </a:rPr>
              <a:t>Small Hydro Plants </a:t>
            </a:r>
            <a:r>
              <a:rPr lang="en-US" dirty="0" smtClean="0"/>
              <a:t>(SHPs) – less head (&lt; 40 m) and small capacity. </a:t>
            </a:r>
          </a:p>
          <a:p>
            <a:pPr algn="just"/>
            <a:r>
              <a:rPr lang="en-US" dirty="0" smtClean="0"/>
              <a:t>In India &lt; 25 MW called SHPs</a:t>
            </a:r>
          </a:p>
          <a:p>
            <a:pPr algn="just"/>
            <a:r>
              <a:rPr lang="en-US" dirty="0" smtClean="0"/>
              <a:t>They are considered to be non-conventional, as they built after 1973 (oil crisis) </a:t>
            </a:r>
          </a:p>
          <a:p>
            <a:pPr algn="just"/>
            <a:r>
              <a:rPr lang="en-US" dirty="0" smtClean="0"/>
              <a:t>&gt;1 kW and &lt; 1 MW called </a:t>
            </a:r>
            <a:r>
              <a:rPr lang="en-US" dirty="0" smtClean="0">
                <a:solidFill>
                  <a:srgbClr val="3507F9"/>
                </a:solidFill>
              </a:rPr>
              <a:t>Micro Hydro Plants</a:t>
            </a:r>
            <a:r>
              <a:rPr lang="en-US" dirty="0" smtClean="0"/>
              <a:t>.</a:t>
            </a:r>
          </a:p>
          <a:p>
            <a:pPr algn="just"/>
            <a:r>
              <a:rPr lang="en-US" dirty="0" smtClean="0"/>
              <a:t>Micro Hydro plants are built in remote areas where main grid does not exist. </a:t>
            </a:r>
          </a:p>
          <a:p>
            <a:pPr algn="just"/>
            <a:r>
              <a:rPr lang="en-US" dirty="0" smtClean="0"/>
              <a:t>Typically, power supply to one rural industry or one rural community with power output as small as 200 W. </a:t>
            </a:r>
          </a:p>
          <a:p>
            <a:pPr algn="just"/>
            <a:r>
              <a:rPr lang="en-US" dirty="0" smtClean="0"/>
              <a:t>Sometimes small contribution to national grid.  </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latin typeface="Algerian" pitchFamily="82" charset="0"/>
              </a:rPr>
              <a:t>Common Forms of Energy</a:t>
            </a:r>
            <a:endParaRPr lang="en-US" dirty="0">
              <a:solidFill>
                <a:srgbClr val="00B0F0"/>
              </a:solidFill>
              <a:latin typeface="Algerian" pitchFamily="82" charset="0"/>
            </a:endParaRPr>
          </a:p>
        </p:txBody>
      </p:sp>
      <p:sp>
        <p:nvSpPr>
          <p:cNvPr id="3" name="Content Placeholder 2"/>
          <p:cNvSpPr>
            <a:spLocks noGrp="1"/>
          </p:cNvSpPr>
          <p:nvPr>
            <p:ph idx="1"/>
          </p:nvPr>
        </p:nvSpPr>
        <p:spPr/>
        <p:txBody>
          <a:bodyPr/>
          <a:lstStyle/>
          <a:p>
            <a:r>
              <a:rPr lang="en-US" dirty="0" smtClean="0"/>
              <a:t>Mechanical Energy</a:t>
            </a:r>
          </a:p>
          <a:p>
            <a:r>
              <a:rPr lang="en-US" dirty="0" smtClean="0"/>
              <a:t>Electrical Energy</a:t>
            </a:r>
          </a:p>
          <a:p>
            <a:r>
              <a:rPr lang="en-US" dirty="0" smtClean="0"/>
              <a:t>Therma</a:t>
            </a:r>
            <a:r>
              <a:rPr lang="en-US" dirty="0" smtClean="0"/>
              <a:t>l</a:t>
            </a:r>
            <a:r>
              <a:rPr lang="en-US" dirty="0" smtClean="0"/>
              <a:t> Energy</a:t>
            </a:r>
            <a:endParaRPr 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Mini, Micro Hydro Source</a:t>
            </a:r>
            <a:endParaRPr lang="en-US" dirty="0"/>
          </a:p>
        </p:txBody>
      </p:sp>
      <p:sp>
        <p:nvSpPr>
          <p:cNvPr id="3" name="Content Placeholder 2"/>
          <p:cNvSpPr>
            <a:spLocks noGrp="1"/>
          </p:cNvSpPr>
          <p:nvPr>
            <p:ph idx="1"/>
          </p:nvPr>
        </p:nvSpPr>
        <p:spPr/>
        <p:txBody>
          <a:bodyPr/>
          <a:lstStyle/>
          <a:p>
            <a:r>
              <a:rPr lang="en-US" dirty="0" smtClean="0">
                <a:solidFill>
                  <a:srgbClr val="3507F9"/>
                </a:solidFill>
              </a:rPr>
              <a:t>Classification- </a:t>
            </a:r>
          </a:p>
          <a:p>
            <a:pPr lvl="1"/>
            <a:r>
              <a:rPr lang="en-US" dirty="0" smtClean="0">
                <a:solidFill>
                  <a:srgbClr val="7030A0"/>
                </a:solidFill>
              </a:rPr>
              <a:t>Storage type</a:t>
            </a:r>
          </a:p>
          <a:p>
            <a:pPr lvl="2"/>
            <a:r>
              <a:rPr lang="en-US" dirty="0" smtClean="0"/>
              <a:t>Small dam and small reservoir</a:t>
            </a:r>
          </a:p>
          <a:p>
            <a:pPr lvl="1"/>
            <a:r>
              <a:rPr lang="en-US" dirty="0" smtClean="0">
                <a:solidFill>
                  <a:srgbClr val="7030A0"/>
                </a:solidFill>
              </a:rPr>
              <a:t>Run-of-the-river</a:t>
            </a:r>
          </a:p>
          <a:p>
            <a:pPr lvl="2"/>
            <a:r>
              <a:rPr lang="en-US" dirty="0" smtClean="0"/>
              <a:t>Direct the water from main flow with channel or pipe and then through turbine.</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pPr lvl="1" algn="l" rtl="0">
              <a:spcBef>
                <a:spcPct val="0"/>
              </a:spcBef>
            </a:pPr>
            <a:r>
              <a:rPr lang="en-US" sz="3600" dirty="0" smtClean="0">
                <a:solidFill>
                  <a:srgbClr val="7030A0"/>
                </a:solidFill>
                <a:latin typeface="+mj-lt"/>
              </a:rPr>
              <a:t>Run-of-the-river</a:t>
            </a:r>
            <a:r>
              <a:rPr lang="en-US" sz="2800" dirty="0" smtClean="0">
                <a:solidFill>
                  <a:srgbClr val="7030A0"/>
                </a:solidFill>
                <a:latin typeface="+mj-lt"/>
              </a:rPr>
              <a:t> </a:t>
            </a:r>
            <a:br>
              <a:rPr lang="en-US" sz="2800" dirty="0" smtClean="0">
                <a:solidFill>
                  <a:srgbClr val="7030A0"/>
                </a:solidFill>
                <a:latin typeface="+mj-lt"/>
              </a:rPr>
            </a:br>
            <a:r>
              <a:rPr lang="en-US" sz="2800" dirty="0">
                <a:solidFill>
                  <a:srgbClr val="7030A0"/>
                </a:solidFill>
                <a:latin typeface="+mj-lt"/>
              </a:rPr>
              <a:t>	</a:t>
            </a:r>
            <a:r>
              <a:rPr lang="en-US" sz="2800" dirty="0" smtClean="0">
                <a:solidFill>
                  <a:srgbClr val="7030A0"/>
                </a:solidFill>
                <a:latin typeface="+mj-lt"/>
              </a:rPr>
              <a:t>-</a:t>
            </a:r>
            <a:r>
              <a:rPr lang="en-US" sz="2800" dirty="0" smtClean="0">
                <a:solidFill>
                  <a:schemeClr val="tx1"/>
                </a:solidFill>
                <a:latin typeface="+mj-lt"/>
              </a:rPr>
              <a:t>no reservoir or dam</a:t>
            </a:r>
            <a:endParaRPr lang="en-US" dirty="0">
              <a:solidFill>
                <a:schemeClr val="tx1"/>
              </a:solidFill>
            </a:endParaRPr>
          </a:p>
        </p:txBody>
      </p:sp>
      <p:pic>
        <p:nvPicPr>
          <p:cNvPr id="4" name="Content Placeholder 3" descr="main-qimg-1e2295c9da61042a2e81a3938d35f7ce.png"/>
          <p:cNvPicPr>
            <a:picLocks noGrp="1" noChangeAspect="1"/>
          </p:cNvPicPr>
          <p:nvPr>
            <p:ph idx="1"/>
          </p:nvPr>
        </p:nvPicPr>
        <p:blipFill>
          <a:blip r:embed="rId2" cstate="print"/>
          <a:stretch>
            <a:fillRect/>
          </a:stretch>
        </p:blipFill>
        <p:spPr>
          <a:xfrm>
            <a:off x="1745620" y="1600200"/>
            <a:ext cx="5652759" cy="4525963"/>
          </a:xfrm>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Most of the Micro hydro schemes are of run of the river type.</a:t>
            </a:r>
          </a:p>
          <a:p>
            <a:r>
              <a:rPr lang="en-US" dirty="0" smtClean="0"/>
              <a:t>Disadvantage – flow rate of water may not be same in all the seasons. </a:t>
            </a:r>
          </a:p>
          <a:p>
            <a:r>
              <a:rPr lang="en-US" dirty="0" smtClean="0"/>
              <a:t>Advantages</a:t>
            </a:r>
          </a:p>
          <a:p>
            <a:pPr lvl="1"/>
            <a:r>
              <a:rPr lang="en-US" dirty="0" smtClean="0"/>
              <a:t>Can be built locally in low cost.</a:t>
            </a:r>
          </a:p>
          <a:p>
            <a:pPr lvl="1"/>
            <a:r>
              <a:rPr lang="en-US" dirty="0" smtClean="0"/>
              <a:t>Environmental damage is negligible.</a:t>
            </a:r>
          </a:p>
          <a:p>
            <a:pPr lvl="1"/>
            <a:r>
              <a:rPr lang="en-US" dirty="0" smtClean="0"/>
              <a:t>Ecology not affected.  </a:t>
            </a:r>
          </a:p>
          <a:p>
            <a:pPr lvl="1"/>
            <a:endParaRPr lang="en-US"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Energy from Biomass</a:t>
            </a:r>
            <a:endParaRPr lang="en-US" dirty="0">
              <a:solidFill>
                <a:srgbClr val="FF0000"/>
              </a:solidFill>
            </a:endParaRPr>
          </a:p>
        </p:txBody>
      </p:sp>
      <p:sp>
        <p:nvSpPr>
          <p:cNvPr id="3" name="Content Placeholder 2"/>
          <p:cNvSpPr>
            <a:spLocks noGrp="1"/>
          </p:cNvSpPr>
          <p:nvPr>
            <p:ph idx="1"/>
          </p:nvPr>
        </p:nvSpPr>
        <p:spPr/>
        <p:txBody>
          <a:bodyPr>
            <a:normAutofit fontScale="85000" lnSpcReduction="10000"/>
          </a:bodyPr>
          <a:lstStyle/>
          <a:p>
            <a:pPr algn="just"/>
            <a:r>
              <a:rPr lang="en-US" dirty="0" smtClean="0"/>
              <a:t>Biomass – plants</a:t>
            </a:r>
            <a:r>
              <a:rPr lang="en-US" sz="2000" dirty="0" smtClean="0"/>
              <a:t>(including agricultural wastes), </a:t>
            </a:r>
            <a:r>
              <a:rPr lang="en-US" dirty="0" smtClean="0"/>
              <a:t>animals </a:t>
            </a:r>
            <a:r>
              <a:rPr lang="en-US" sz="2000" dirty="0" smtClean="0"/>
              <a:t>(dung or manure)</a:t>
            </a:r>
            <a:r>
              <a:rPr lang="en-US" dirty="0" smtClean="0"/>
              <a:t>, fungi, bacteria.</a:t>
            </a:r>
          </a:p>
          <a:p>
            <a:pPr algn="just"/>
            <a:r>
              <a:rPr lang="en-US" dirty="0" smtClean="0"/>
              <a:t>Energy obtained from biomass is called </a:t>
            </a:r>
            <a:r>
              <a:rPr lang="en-US" i="1" u="sng" dirty="0" smtClean="0">
                <a:solidFill>
                  <a:srgbClr val="FF0000"/>
                </a:solidFill>
              </a:rPr>
              <a:t>Biomass Energy </a:t>
            </a:r>
          </a:p>
          <a:p>
            <a:pPr algn="just"/>
            <a:r>
              <a:rPr lang="en-US" dirty="0" smtClean="0"/>
              <a:t>Estimated that, (1/8)</a:t>
            </a:r>
            <a:r>
              <a:rPr lang="en-US" baseline="30000" dirty="0" err="1" smtClean="0"/>
              <a:t>th</a:t>
            </a:r>
            <a:r>
              <a:rPr lang="en-US" dirty="0" smtClean="0"/>
              <a:t> of total biomass produce would be sufficient to meet current energy demand. </a:t>
            </a:r>
          </a:p>
          <a:p>
            <a:pPr algn="just"/>
            <a:r>
              <a:rPr lang="en-US" dirty="0" smtClean="0"/>
              <a:t>its renewable energy (plants can be re-grown).</a:t>
            </a:r>
          </a:p>
          <a:p>
            <a:pPr algn="just"/>
            <a:r>
              <a:rPr lang="en-US" dirty="0" smtClean="0"/>
              <a:t>Photosynthesis is primarily responsible for biomass - </a:t>
            </a:r>
            <a:r>
              <a:rPr lang="en-US" i="1" dirty="0" smtClean="0">
                <a:solidFill>
                  <a:srgbClr val="FF0000"/>
                </a:solidFill>
              </a:rPr>
              <a:t>indirect form of solar energy</a:t>
            </a:r>
            <a:r>
              <a:rPr lang="en-US" dirty="0" smtClean="0"/>
              <a:t>. </a:t>
            </a:r>
          </a:p>
          <a:p>
            <a:pPr algn="just"/>
            <a:r>
              <a:rPr lang="en-US" dirty="0" smtClean="0"/>
              <a:t> average efficiency of photosynthesis is 0.5% to 1%.</a:t>
            </a:r>
          </a:p>
          <a:p>
            <a:pPr algn="just">
              <a:buNone/>
            </a:pPr>
            <a:endParaRPr lang="en-US" dirty="0" smtClean="0"/>
          </a:p>
          <a:p>
            <a:pPr algn="just"/>
            <a:endParaRPr lang="en-US" dirty="0" smtClean="0"/>
          </a:p>
          <a:p>
            <a:endParaRPr lang="en-US"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609600"/>
            <a:ext cx="8229600" cy="5638800"/>
          </a:xfrm>
        </p:spPr>
        <p:txBody>
          <a:bodyPr>
            <a:normAutofit/>
          </a:bodyPr>
          <a:lstStyle/>
          <a:p>
            <a:pPr algn="just"/>
            <a:r>
              <a:rPr lang="en-US" dirty="0" smtClean="0">
                <a:solidFill>
                  <a:srgbClr val="3507F9"/>
                </a:solidFill>
              </a:rPr>
              <a:t>Energy from Biomass</a:t>
            </a:r>
          </a:p>
          <a:p>
            <a:pPr lvl="1" algn="just"/>
            <a:r>
              <a:rPr lang="en-US" dirty="0" smtClean="0"/>
              <a:t>Direct combustion.</a:t>
            </a:r>
          </a:p>
          <a:p>
            <a:pPr lvl="1" algn="just"/>
            <a:r>
              <a:rPr lang="en-US" dirty="0" smtClean="0"/>
              <a:t>Pyrolysis- charcoal (removing moisture and volatile constituents)</a:t>
            </a:r>
          </a:p>
          <a:p>
            <a:pPr lvl="1" algn="just"/>
            <a:r>
              <a:rPr lang="en-US" dirty="0" smtClean="0"/>
              <a:t>Anaerobic digestion – biogas.</a:t>
            </a:r>
          </a:p>
          <a:p>
            <a:pPr lvl="1" algn="just"/>
            <a:r>
              <a:rPr lang="en-US" dirty="0" smtClean="0"/>
              <a:t>Fermentation – Ethanol (glucose from sugar </a:t>
            </a:r>
            <a:r>
              <a:rPr lang="en-US" dirty="0" err="1" smtClean="0"/>
              <a:t>ie</a:t>
            </a:r>
            <a:r>
              <a:rPr lang="en-US" dirty="0" smtClean="0"/>
              <a:t> sugar cane etc).</a:t>
            </a:r>
          </a:p>
          <a:p>
            <a:pPr lvl="1" algn="just"/>
            <a:r>
              <a:rPr lang="en-US" dirty="0" smtClean="0"/>
              <a:t>Gasification – combustible gas. </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Advantages</a:t>
            </a:r>
            <a:endParaRPr lang="en-US" dirty="0">
              <a:solidFill>
                <a:srgbClr val="FF0000"/>
              </a:solidFill>
            </a:endParaRPr>
          </a:p>
        </p:txBody>
      </p:sp>
      <p:sp>
        <p:nvSpPr>
          <p:cNvPr id="3" name="Content Placeholder 2"/>
          <p:cNvSpPr>
            <a:spLocks noGrp="1"/>
          </p:cNvSpPr>
          <p:nvPr>
            <p:ph idx="1"/>
          </p:nvPr>
        </p:nvSpPr>
        <p:spPr>
          <a:xfrm>
            <a:off x="457200" y="1371600"/>
            <a:ext cx="8229600" cy="4525963"/>
          </a:xfrm>
        </p:spPr>
        <p:txBody>
          <a:bodyPr>
            <a:normAutofit fontScale="85000" lnSpcReduction="10000"/>
          </a:bodyPr>
          <a:lstStyle/>
          <a:p>
            <a:r>
              <a:rPr lang="en-US" dirty="0" smtClean="0"/>
              <a:t>Renewable source of energy.</a:t>
            </a:r>
          </a:p>
          <a:p>
            <a:r>
              <a:rPr lang="en-US" dirty="0" smtClean="0"/>
              <a:t>Indigenous source of energy- no foreign exchange. </a:t>
            </a:r>
          </a:p>
          <a:p>
            <a:r>
              <a:rPr lang="en-US" dirty="0" smtClean="0"/>
              <a:t>Pollutant emission from biomass is less than fossil fuels. </a:t>
            </a:r>
          </a:p>
          <a:p>
            <a:r>
              <a:rPr lang="en-US" dirty="0" smtClean="0"/>
              <a:t>Commercial use of energy from biomass may reduce or avoid disposal wastes. (Municipal solid wastes).</a:t>
            </a:r>
          </a:p>
          <a:p>
            <a:r>
              <a:rPr lang="en-US" dirty="0" smtClean="0"/>
              <a:t>Use of biogas plant, supply of clean gas and sanitation. </a:t>
            </a:r>
          </a:p>
          <a:p>
            <a:r>
              <a:rPr lang="en-US" dirty="0" smtClean="0"/>
              <a:t>Nitrogen rich bio-digested slurry from biogas plant- improves fertility of agricultural soil. </a:t>
            </a:r>
          </a:p>
          <a:p>
            <a:r>
              <a:rPr lang="en-US" dirty="0" smtClean="0"/>
              <a:t>Any capacity can be installed, no seasonality involved. </a:t>
            </a:r>
          </a:p>
          <a:p>
            <a:endParaRPr lang="en-US"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Disadvantages</a:t>
            </a:r>
            <a:endParaRPr lang="en-US" dirty="0">
              <a:solidFill>
                <a:srgbClr val="FF0000"/>
              </a:solidFill>
            </a:endParaRPr>
          </a:p>
        </p:txBody>
      </p:sp>
      <p:sp>
        <p:nvSpPr>
          <p:cNvPr id="3" name="Content Placeholder 2"/>
          <p:cNvSpPr>
            <a:spLocks noGrp="1"/>
          </p:cNvSpPr>
          <p:nvPr>
            <p:ph idx="1"/>
          </p:nvPr>
        </p:nvSpPr>
        <p:spPr/>
        <p:txBody>
          <a:bodyPr/>
          <a:lstStyle/>
          <a:p>
            <a:r>
              <a:rPr lang="en-US" dirty="0" smtClean="0"/>
              <a:t>Dispersed- land intensive source.</a:t>
            </a:r>
          </a:p>
          <a:p>
            <a:r>
              <a:rPr lang="en-US" dirty="0" smtClean="0"/>
              <a:t>Low energy density. (few kJ/kg to MJ/kg)</a:t>
            </a:r>
          </a:p>
          <a:p>
            <a:r>
              <a:rPr lang="en-US" dirty="0" smtClean="0"/>
              <a:t> labour intensive (expensive)</a:t>
            </a:r>
          </a:p>
          <a:p>
            <a:r>
              <a:rPr lang="en-US" dirty="0" smtClean="0"/>
              <a:t>Not suitable to set up at all locations (especially in urban areas).</a:t>
            </a:r>
          </a:p>
          <a:p>
            <a:r>
              <a:rPr lang="en-US" dirty="0" smtClean="0"/>
              <a:t>Not suitable for varying loads. </a:t>
            </a:r>
            <a:endParaRPr lang="en-US"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Fuel Cell</a:t>
            </a:r>
            <a:endParaRPr lang="en-US" dirty="0">
              <a:solidFill>
                <a:srgbClr val="FF0000"/>
              </a:solidFill>
            </a:endParaRPr>
          </a:p>
        </p:txBody>
      </p:sp>
      <p:sp>
        <p:nvSpPr>
          <p:cNvPr id="3" name="Content Placeholder 2"/>
          <p:cNvSpPr>
            <a:spLocks noGrp="1"/>
          </p:cNvSpPr>
          <p:nvPr>
            <p:ph idx="1"/>
          </p:nvPr>
        </p:nvSpPr>
        <p:spPr>
          <a:xfrm>
            <a:off x="457200" y="1371600"/>
            <a:ext cx="8229600" cy="4754563"/>
          </a:xfrm>
        </p:spPr>
        <p:txBody>
          <a:bodyPr>
            <a:normAutofit fontScale="92500"/>
          </a:bodyPr>
          <a:lstStyle/>
          <a:p>
            <a:pPr algn="just"/>
            <a:r>
              <a:rPr lang="en-US" dirty="0" smtClean="0"/>
              <a:t>Emerging technologies : </a:t>
            </a:r>
            <a:r>
              <a:rPr lang="en-US" dirty="0" smtClean="0">
                <a:solidFill>
                  <a:srgbClr val="3507F9"/>
                </a:solidFill>
              </a:rPr>
              <a:t>Fuel cell and hydrogen energy. </a:t>
            </a:r>
          </a:p>
          <a:p>
            <a:pPr algn="just"/>
            <a:r>
              <a:rPr lang="en-US" dirty="0" smtClean="0">
                <a:solidFill>
                  <a:srgbClr val="3507F9"/>
                </a:solidFill>
              </a:rPr>
              <a:t>Fuel cell</a:t>
            </a:r>
            <a:r>
              <a:rPr lang="en-US" dirty="0" smtClean="0"/>
              <a:t>: Device converts chemical energy of fuel to electrical energy (with out combustion).</a:t>
            </a:r>
          </a:p>
          <a:p>
            <a:pPr algn="just"/>
            <a:r>
              <a:rPr lang="en-US" dirty="0" smtClean="0"/>
              <a:t>The principle of fuel cell discovered in 1838 by German scientist Christian Friedrich Schonbein. </a:t>
            </a:r>
          </a:p>
          <a:p>
            <a:pPr algn="just"/>
            <a:r>
              <a:rPr lang="en-US" dirty="0" smtClean="0"/>
              <a:t>Based the principle in 1839 fuel cell was demonstrated Sir William Robert Grove. </a:t>
            </a:r>
          </a:p>
          <a:p>
            <a:pPr algn="just"/>
            <a:r>
              <a:rPr lang="en-US" dirty="0" smtClean="0"/>
              <a:t>Not used extensively because of highly expensive. </a:t>
            </a:r>
          </a:p>
          <a:p>
            <a:pPr algn="just"/>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762000"/>
          </a:xfrm>
        </p:spPr>
        <p:txBody>
          <a:bodyPr/>
          <a:lstStyle/>
          <a:p>
            <a:pPr algn="l"/>
            <a:r>
              <a:rPr lang="en-US" dirty="0" smtClean="0">
                <a:solidFill>
                  <a:srgbClr val="FF0000"/>
                </a:solidFill>
              </a:rPr>
              <a:t>Fuel Cell</a:t>
            </a:r>
            <a:endParaRPr lang="en-US" dirty="0"/>
          </a:p>
        </p:txBody>
      </p:sp>
      <p:pic>
        <p:nvPicPr>
          <p:cNvPr id="5" name="Content Placeholder 4" descr="330px-Proton_Exchange_Fuel_Cell_Diagram.svg.png"/>
          <p:cNvPicPr>
            <a:picLocks noGrp="1" noChangeAspect="1"/>
          </p:cNvPicPr>
          <p:nvPr>
            <p:ph sz="half" idx="1"/>
          </p:nvPr>
        </p:nvPicPr>
        <p:blipFill>
          <a:blip r:embed="rId2" cstate="print"/>
          <a:stretch>
            <a:fillRect/>
          </a:stretch>
        </p:blipFill>
        <p:spPr>
          <a:xfrm>
            <a:off x="1447800" y="609600"/>
            <a:ext cx="6781800" cy="4609652"/>
          </a:xfrm>
        </p:spPr>
      </p:pic>
      <p:sp>
        <p:nvSpPr>
          <p:cNvPr id="4" name="Content Placeholder 3"/>
          <p:cNvSpPr>
            <a:spLocks noGrp="1"/>
          </p:cNvSpPr>
          <p:nvPr>
            <p:ph sz="half" idx="2"/>
          </p:nvPr>
        </p:nvSpPr>
        <p:spPr>
          <a:xfrm>
            <a:off x="0" y="5303837"/>
            <a:ext cx="8839200" cy="1554163"/>
          </a:xfrm>
        </p:spPr>
        <p:txBody>
          <a:bodyPr/>
          <a:lstStyle/>
          <a:p>
            <a:r>
              <a:rPr lang="pt-BR" sz="2400" dirty="0" smtClean="0"/>
              <a:t>Anode reaction: 2H</a:t>
            </a:r>
            <a:r>
              <a:rPr lang="pt-BR" sz="2400" baseline="-25000" dirty="0" smtClean="0"/>
              <a:t>2</a:t>
            </a:r>
            <a:r>
              <a:rPr lang="pt-BR" sz="2400" dirty="0" smtClean="0"/>
              <a:t>(g) → 4H</a:t>
            </a:r>
            <a:r>
              <a:rPr lang="pt-BR" sz="2400" baseline="30000" dirty="0" smtClean="0"/>
              <a:t>+</a:t>
            </a:r>
            <a:r>
              <a:rPr lang="pt-BR" sz="2400" dirty="0" smtClean="0"/>
              <a:t> + 4e‾ </a:t>
            </a:r>
          </a:p>
          <a:p>
            <a:r>
              <a:rPr lang="pt-BR" sz="2400" dirty="0" smtClean="0"/>
              <a:t>Cathode reaction: O</a:t>
            </a:r>
            <a:r>
              <a:rPr lang="pt-BR" sz="2400" baseline="-25000" dirty="0" smtClean="0"/>
              <a:t>2</a:t>
            </a:r>
            <a:r>
              <a:rPr lang="pt-BR" sz="2400" dirty="0" smtClean="0"/>
              <a:t>(g) + 4H</a:t>
            </a:r>
            <a:r>
              <a:rPr lang="pt-BR" sz="2400" baseline="30000" dirty="0" smtClean="0"/>
              <a:t>+</a:t>
            </a:r>
            <a:r>
              <a:rPr lang="pt-BR" sz="2400" dirty="0" smtClean="0"/>
              <a:t> + 4e‾ → 2H</a:t>
            </a:r>
            <a:r>
              <a:rPr lang="pt-BR" sz="2400" baseline="-25000" dirty="0" smtClean="0"/>
              <a:t>2</a:t>
            </a:r>
            <a:r>
              <a:rPr lang="pt-BR" sz="2400" dirty="0" smtClean="0"/>
              <a:t>O </a:t>
            </a:r>
          </a:p>
          <a:p>
            <a:r>
              <a:rPr lang="pt-BR" sz="2400" dirty="0" smtClean="0"/>
              <a:t>Overall cell reaction: 2 H</a:t>
            </a:r>
            <a:r>
              <a:rPr lang="pt-BR" sz="2400" baseline="-25000" dirty="0" smtClean="0"/>
              <a:t>2</a:t>
            </a:r>
            <a:r>
              <a:rPr lang="pt-BR" sz="2400" dirty="0" smtClean="0"/>
              <a:t> + O</a:t>
            </a:r>
            <a:r>
              <a:rPr lang="pt-BR" sz="2400" baseline="-25000" dirty="0" smtClean="0"/>
              <a:t>2</a:t>
            </a:r>
            <a:r>
              <a:rPr lang="pt-BR" sz="2400" dirty="0" smtClean="0"/>
              <a:t> → 2H</a:t>
            </a:r>
            <a:r>
              <a:rPr lang="pt-BR" sz="2400" baseline="-25000" dirty="0" smtClean="0"/>
              <a:t>2</a:t>
            </a:r>
            <a:r>
              <a:rPr lang="pt-BR" sz="2400" dirty="0" smtClean="0"/>
              <a:t>O </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smtClean="0"/>
              <a:t>Average cell voltage is 0.7V, (current depends on electrode area) </a:t>
            </a:r>
          </a:p>
          <a:p>
            <a:pPr algn="just"/>
            <a:r>
              <a:rPr lang="en-US" dirty="0" smtClean="0"/>
              <a:t>For more power several cells may be connected in series (for more voltage)and parallel (for more current).</a:t>
            </a:r>
          </a:p>
          <a:p>
            <a:endParaRPr lang="en-US" dirty="0" smtClean="0"/>
          </a:p>
          <a:p>
            <a:endParaRPr lang="en-US" dirty="0" smtClean="0"/>
          </a:p>
          <a:p>
            <a:r>
              <a:rPr lang="en-US" dirty="0" smtClean="0"/>
              <a:t>Should not confuse with battery. </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i="1" dirty="0" smtClean="0">
                <a:solidFill>
                  <a:srgbClr val="C00000"/>
                </a:solidFill>
                <a:latin typeface="Algerian" pitchFamily="82" charset="0"/>
              </a:rPr>
              <a:t>Environmental Aspect of Energy</a:t>
            </a:r>
            <a:endParaRPr lang="en-US" sz="3600" i="1" dirty="0">
              <a:solidFill>
                <a:srgbClr val="C00000"/>
              </a:solidFill>
              <a:latin typeface="Algerian" pitchFamily="82" charset="0"/>
            </a:endParaRPr>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Trade off between Energy and Environment</a:t>
            </a:r>
          </a:p>
          <a:p>
            <a:pPr marL="514350" indent="-514350">
              <a:buFont typeface="+mj-lt"/>
              <a:buAutoNum type="arabicPeriod"/>
            </a:pPr>
            <a:r>
              <a:rPr lang="en-US" dirty="0" smtClean="0"/>
              <a:t>Ecology</a:t>
            </a:r>
          </a:p>
          <a:p>
            <a:pPr marL="514350" indent="-514350">
              <a:buFont typeface="+mj-lt"/>
              <a:buAutoNum type="arabicPeriod"/>
            </a:pPr>
            <a:r>
              <a:rPr lang="en-US" dirty="0" smtClean="0"/>
              <a:t>Greenhouse Effect</a:t>
            </a:r>
          </a:p>
          <a:p>
            <a:pPr marL="514350" indent="-514350">
              <a:buFont typeface="+mj-lt"/>
              <a:buAutoNum type="arabicPeriod"/>
            </a:pPr>
            <a:r>
              <a:rPr lang="en-US" dirty="0" smtClean="0"/>
              <a:t>Consequences of Global Warming</a:t>
            </a:r>
          </a:p>
          <a:p>
            <a:pPr marL="514350" indent="-514350">
              <a:buFont typeface="+mj-lt"/>
              <a:buAutoNum type="arabicPeriod"/>
            </a:pPr>
            <a:r>
              <a:rPr lang="en-US" dirty="0" smtClean="0"/>
              <a:t>Pollution</a:t>
            </a:r>
          </a:p>
          <a:p>
            <a:pPr marL="514350" indent="-514350">
              <a:buFont typeface="+mj-lt"/>
              <a:buAutoNum type="arabicPeriod"/>
            </a:pPr>
            <a:r>
              <a:rPr lang="en-US" dirty="0" smtClean="0"/>
              <a:t>Various Pollutants and their Harmful Effects</a:t>
            </a:r>
          </a:p>
          <a:p>
            <a:pPr marL="514350" indent="-514350">
              <a:buFont typeface="+mj-lt"/>
              <a:buAutoNum type="arabicPeriod"/>
            </a:pPr>
            <a:r>
              <a:rPr lang="en-US" dirty="0" smtClean="0"/>
              <a:t>Green Power</a:t>
            </a:r>
            <a:endParaRPr lang="en-US"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dirty="0" smtClean="0">
                <a:solidFill>
                  <a:srgbClr val="FF0000"/>
                </a:solidFill>
              </a:rPr>
              <a:t>Types of fuel cells</a:t>
            </a:r>
            <a:endParaRPr lang="en-US" dirty="0"/>
          </a:p>
        </p:txBody>
      </p:sp>
      <p:sp>
        <p:nvSpPr>
          <p:cNvPr id="3" name="Content Placeholder 2"/>
          <p:cNvSpPr>
            <a:spLocks noGrp="1"/>
          </p:cNvSpPr>
          <p:nvPr>
            <p:ph idx="1"/>
          </p:nvPr>
        </p:nvSpPr>
        <p:spPr/>
        <p:txBody>
          <a:bodyPr/>
          <a:lstStyle/>
          <a:p>
            <a:r>
              <a:rPr lang="fr-FR" dirty="0" err="1" smtClean="0">
                <a:solidFill>
                  <a:srgbClr val="3507F9"/>
                </a:solidFill>
              </a:rPr>
              <a:t>Based</a:t>
            </a:r>
            <a:r>
              <a:rPr lang="fr-FR" dirty="0" smtClean="0">
                <a:solidFill>
                  <a:srgbClr val="3507F9"/>
                </a:solidFill>
              </a:rPr>
              <a:t> on type of Electrolyte and fuel use.</a:t>
            </a:r>
          </a:p>
          <a:p>
            <a:pPr lvl="1"/>
            <a:r>
              <a:rPr lang="fr-FR" dirty="0" smtClean="0"/>
              <a:t>Proton exchange membrane fuel </a:t>
            </a:r>
            <a:r>
              <a:rPr lang="fr-FR" dirty="0" err="1" smtClean="0"/>
              <a:t>cell</a:t>
            </a:r>
            <a:r>
              <a:rPr lang="fr-FR" dirty="0" smtClean="0"/>
              <a:t>.</a:t>
            </a:r>
          </a:p>
          <a:p>
            <a:pPr lvl="1"/>
            <a:r>
              <a:rPr lang="en-US" dirty="0" smtClean="0"/>
              <a:t>Phosphoric acid fuel cell (PAFC)</a:t>
            </a:r>
          </a:p>
          <a:p>
            <a:pPr lvl="1"/>
            <a:r>
              <a:rPr lang="en-US" dirty="0" smtClean="0"/>
              <a:t>Solid acid fuel cell (SAFC)</a:t>
            </a:r>
          </a:p>
          <a:p>
            <a:pPr lvl="1"/>
            <a:r>
              <a:rPr lang="en-US" dirty="0" smtClean="0"/>
              <a:t>Alkaline fuel cell (AFC)</a:t>
            </a:r>
          </a:p>
          <a:p>
            <a:pPr lvl="1"/>
            <a:r>
              <a:rPr lang="en-US" dirty="0" smtClean="0"/>
              <a:t>High-temperature fuel cells.</a:t>
            </a:r>
          </a:p>
          <a:p>
            <a:pPr lvl="1"/>
            <a:r>
              <a:rPr lang="en-US" dirty="0" smtClean="0"/>
              <a:t>Electric storage fuel cell.</a:t>
            </a:r>
          </a:p>
          <a:p>
            <a:endParaRPr lang="en-US"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ADVANTAGES</a:t>
            </a:r>
            <a:endParaRPr lang="en-US" dirty="0">
              <a:solidFill>
                <a:srgbClr val="FF0000"/>
              </a:solidFill>
            </a:endParaRPr>
          </a:p>
        </p:txBody>
      </p:sp>
      <p:sp>
        <p:nvSpPr>
          <p:cNvPr id="3" name="Content Placeholder 2"/>
          <p:cNvSpPr>
            <a:spLocks noGrp="1"/>
          </p:cNvSpPr>
          <p:nvPr>
            <p:ph idx="1"/>
          </p:nvPr>
        </p:nvSpPr>
        <p:spPr/>
        <p:txBody>
          <a:bodyPr>
            <a:normAutofit fontScale="77500" lnSpcReduction="20000"/>
          </a:bodyPr>
          <a:lstStyle/>
          <a:p>
            <a:r>
              <a:rPr lang="en-US" dirty="0" smtClean="0"/>
              <a:t>Static device.</a:t>
            </a:r>
          </a:p>
          <a:p>
            <a:r>
              <a:rPr lang="en-US" dirty="0" smtClean="0"/>
              <a:t>Quite in operation.</a:t>
            </a:r>
          </a:p>
          <a:p>
            <a:r>
              <a:rPr lang="en-US" dirty="0" smtClean="0"/>
              <a:t>Less pollutant. </a:t>
            </a:r>
          </a:p>
          <a:p>
            <a:r>
              <a:rPr lang="en-US" dirty="0" smtClean="0"/>
              <a:t>Very high conversion efficiency (40 to 60% and with CPH up to 85%)</a:t>
            </a:r>
          </a:p>
          <a:p>
            <a:r>
              <a:rPr lang="en-US" dirty="0" smtClean="0"/>
              <a:t>Plant can be at point of use. </a:t>
            </a:r>
          </a:p>
          <a:p>
            <a:r>
              <a:rPr lang="en-US" dirty="0" smtClean="0"/>
              <a:t>No cooling water is required. </a:t>
            </a:r>
          </a:p>
          <a:p>
            <a:r>
              <a:rPr lang="en-US" dirty="0" smtClean="0"/>
              <a:t>Modular – any capacity can be built, and can be extended with demand. </a:t>
            </a:r>
          </a:p>
          <a:p>
            <a:r>
              <a:rPr lang="en-US" dirty="0" smtClean="0"/>
              <a:t>Compact- less auxiliary equipments.</a:t>
            </a:r>
          </a:p>
          <a:p>
            <a:r>
              <a:rPr lang="en-US" dirty="0" smtClean="0"/>
              <a:t>High efficiency at low or part loads. </a:t>
            </a:r>
          </a:p>
          <a:p>
            <a:r>
              <a:rPr lang="en-US" dirty="0" smtClean="0">
                <a:solidFill>
                  <a:srgbClr val="FF0000"/>
                </a:solidFill>
              </a:rPr>
              <a:t>Disadvantage – Expensive, storage of hydrogen. </a:t>
            </a:r>
          </a:p>
          <a:p>
            <a:endParaRPr lang="en-US"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FF0000"/>
                </a:solidFill>
              </a:rPr>
              <a:t>Applications</a:t>
            </a:r>
            <a:endParaRPr lang="en-US" dirty="0">
              <a:solidFill>
                <a:srgbClr val="FF0000"/>
              </a:solidFill>
            </a:endParaRPr>
          </a:p>
        </p:txBody>
      </p:sp>
      <p:sp>
        <p:nvSpPr>
          <p:cNvPr id="3" name="Content Placeholder 2"/>
          <p:cNvSpPr>
            <a:spLocks noGrp="1"/>
          </p:cNvSpPr>
          <p:nvPr>
            <p:ph idx="1"/>
          </p:nvPr>
        </p:nvSpPr>
        <p:spPr>
          <a:xfrm>
            <a:off x="533400" y="1295400"/>
            <a:ext cx="8229600" cy="4525963"/>
          </a:xfrm>
        </p:spPr>
        <p:txBody>
          <a:bodyPr>
            <a:normAutofit/>
          </a:bodyPr>
          <a:lstStyle/>
          <a:p>
            <a:pPr algn="just"/>
            <a:r>
              <a:rPr lang="en-US" b="1" dirty="0" smtClean="0"/>
              <a:t>Power- </a:t>
            </a:r>
            <a:r>
              <a:rPr lang="en-US" dirty="0" smtClean="0"/>
              <a:t>Stationary fuel cells are used for commercial, industrial and residential primary and backup power generation.</a:t>
            </a:r>
          </a:p>
          <a:p>
            <a:pPr algn="just"/>
            <a:r>
              <a:rPr lang="en-US" b="1" dirty="0" smtClean="0"/>
              <a:t>Cogeneration- </a:t>
            </a:r>
            <a:r>
              <a:rPr lang="en-US" dirty="0" smtClean="0"/>
              <a:t>Combined heat and power (CHP) fuel cell systems are used to generate both electricity and heat for homes, office building and factories</a:t>
            </a:r>
            <a:endParaRPr lang="en-US" b="1" dirty="0" smtClean="0"/>
          </a:p>
          <a:p>
            <a:pPr algn="just">
              <a:buNone/>
            </a:pPr>
            <a:endParaRPr lang="en-US" b="1"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096000"/>
          </a:xfrm>
        </p:spPr>
        <p:txBody>
          <a:bodyPr>
            <a:normAutofit/>
          </a:bodyPr>
          <a:lstStyle/>
          <a:p>
            <a:pPr algn="just"/>
            <a:r>
              <a:rPr lang="en-US" b="1" dirty="0" smtClean="0"/>
              <a:t>Fuel cell electric vehicles- </a:t>
            </a:r>
            <a:r>
              <a:rPr lang="en-US" dirty="0" smtClean="0"/>
              <a:t>As of 2017, about 6500 FCEVs have been leased or sold worldwide. </a:t>
            </a:r>
          </a:p>
          <a:p>
            <a:pPr algn="just"/>
            <a:r>
              <a:rPr lang="en-US" dirty="0" smtClean="0"/>
              <a:t>Three fuel cell electric vehicles have been introduced for commercial lease and sale: the </a:t>
            </a:r>
            <a:r>
              <a:rPr lang="en-US" i="1" dirty="0" smtClean="0">
                <a:solidFill>
                  <a:srgbClr val="3507F9"/>
                </a:solidFill>
              </a:rPr>
              <a:t>Honda Clarity, Toyota </a:t>
            </a:r>
            <a:r>
              <a:rPr lang="en-US" i="1" dirty="0" err="1" smtClean="0">
                <a:solidFill>
                  <a:srgbClr val="3507F9"/>
                </a:solidFill>
              </a:rPr>
              <a:t>Mirai</a:t>
            </a:r>
            <a:r>
              <a:rPr lang="en-US" i="1" dirty="0" smtClean="0">
                <a:solidFill>
                  <a:srgbClr val="3507F9"/>
                </a:solidFill>
              </a:rPr>
              <a:t> </a:t>
            </a:r>
            <a:r>
              <a:rPr lang="en-US" dirty="0" smtClean="0"/>
              <a:t>and the </a:t>
            </a:r>
            <a:r>
              <a:rPr lang="en-US" dirty="0" smtClean="0">
                <a:solidFill>
                  <a:srgbClr val="3507F9"/>
                </a:solidFill>
              </a:rPr>
              <a:t>Hyundai ix35 FCEV</a:t>
            </a:r>
            <a:r>
              <a:rPr lang="en-US" dirty="0" smtClean="0"/>
              <a:t>. Additional demonstration models include the </a:t>
            </a:r>
            <a:r>
              <a:rPr lang="en-US" i="1" dirty="0" smtClean="0">
                <a:solidFill>
                  <a:srgbClr val="3507F9"/>
                </a:solidFill>
              </a:rPr>
              <a:t>Honda FCX Clarity, </a:t>
            </a:r>
            <a:r>
              <a:rPr lang="en-US" dirty="0" smtClean="0">
                <a:solidFill>
                  <a:srgbClr val="3507F9"/>
                </a:solidFill>
              </a:rPr>
              <a:t>and</a:t>
            </a:r>
            <a:r>
              <a:rPr lang="en-US" i="1" dirty="0" smtClean="0">
                <a:solidFill>
                  <a:srgbClr val="3507F9"/>
                </a:solidFill>
              </a:rPr>
              <a:t> Mercedes-Benz F-Cell.</a:t>
            </a:r>
          </a:p>
          <a:p>
            <a:pPr lvl="1" algn="just"/>
            <a:endParaRPr lang="en-US" i="1" dirty="0" smtClean="0">
              <a:solidFill>
                <a:srgbClr val="3507F9"/>
              </a:solidFill>
            </a:endParaRPr>
          </a:p>
          <a:p>
            <a:pPr algn="just"/>
            <a:endParaRPr lang="en-US" b="1" dirty="0" smtClean="0"/>
          </a:p>
          <a:p>
            <a:pPr>
              <a:buNone/>
            </a:pPr>
            <a:endParaRPr lang="en-US"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Energy from Ocean </a:t>
            </a:r>
            <a:endParaRPr lang="en-US" dirty="0">
              <a:solidFill>
                <a:srgbClr val="FF0000"/>
              </a:solidFill>
            </a:endParaRPr>
          </a:p>
        </p:txBody>
      </p:sp>
      <p:sp>
        <p:nvSpPr>
          <p:cNvPr id="3" name="Content Placeholder 2"/>
          <p:cNvSpPr>
            <a:spLocks noGrp="1"/>
          </p:cNvSpPr>
          <p:nvPr>
            <p:ph idx="1"/>
          </p:nvPr>
        </p:nvSpPr>
        <p:spPr/>
        <p:txBody>
          <a:bodyPr/>
          <a:lstStyle/>
          <a:p>
            <a:r>
              <a:rPr lang="en-US" dirty="0" smtClean="0"/>
              <a:t>Wave energy. </a:t>
            </a:r>
          </a:p>
          <a:p>
            <a:r>
              <a:rPr lang="en-US" dirty="0" smtClean="0"/>
              <a:t>Tidal Energy</a:t>
            </a:r>
          </a:p>
          <a:p>
            <a:r>
              <a:rPr lang="en-US" dirty="0" smtClean="0"/>
              <a:t>OTECs- Ocean Thermal Energy Conversion systems.</a:t>
            </a:r>
          </a:p>
          <a:p>
            <a:pPr>
              <a:buNone/>
            </a:pPr>
            <a:endParaRPr lang="en-US" dirty="0" smtClean="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Wave energy</a:t>
            </a:r>
            <a:endParaRPr lang="en-US" dirty="0">
              <a:solidFill>
                <a:srgbClr val="FF0000"/>
              </a:solidFill>
            </a:endParaRPr>
          </a:p>
        </p:txBody>
      </p:sp>
      <p:pic>
        <p:nvPicPr>
          <p:cNvPr id="4" name="Content Placeholder 3" descr="stk17647fon.jpg"/>
          <p:cNvPicPr>
            <a:picLocks noGrp="1" noChangeAspect="1"/>
          </p:cNvPicPr>
          <p:nvPr>
            <p:ph idx="1"/>
          </p:nvPr>
        </p:nvPicPr>
        <p:blipFill>
          <a:blip r:embed="rId2" cstate="print"/>
          <a:stretch>
            <a:fillRect/>
          </a:stretch>
        </p:blipFill>
        <p:spPr>
          <a:xfrm>
            <a:off x="1099846" y="1600200"/>
            <a:ext cx="6944308" cy="4525963"/>
          </a:xfrm>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Wave energy</a:t>
            </a:r>
            <a:endParaRPr lang="en-US" dirty="0"/>
          </a:p>
        </p:txBody>
      </p:sp>
      <p:sp>
        <p:nvSpPr>
          <p:cNvPr id="3" name="Content Placeholder 2"/>
          <p:cNvSpPr>
            <a:spLocks noGrp="1"/>
          </p:cNvSpPr>
          <p:nvPr>
            <p:ph idx="1"/>
          </p:nvPr>
        </p:nvSpPr>
        <p:spPr/>
        <p:txBody>
          <a:bodyPr>
            <a:normAutofit fontScale="92500"/>
          </a:bodyPr>
          <a:lstStyle/>
          <a:p>
            <a:pPr algn="just"/>
            <a:r>
              <a:rPr lang="en-US" dirty="0" smtClean="0"/>
              <a:t>Caused due to transfer of energy by winds to sea.</a:t>
            </a:r>
          </a:p>
          <a:p>
            <a:pPr algn="just"/>
            <a:r>
              <a:rPr lang="en-US" dirty="0" smtClean="0"/>
              <a:t>Rate energy transfer depends on speed of wind and distance over which it interact.</a:t>
            </a:r>
          </a:p>
          <a:p>
            <a:pPr algn="just"/>
            <a:r>
              <a:rPr lang="en-US" dirty="0" smtClean="0"/>
              <a:t>Energy flux is much higher than solar and wind. </a:t>
            </a:r>
          </a:p>
          <a:p>
            <a:pPr algn="just"/>
            <a:r>
              <a:rPr lang="en-US" dirty="0" smtClean="0"/>
              <a:t>P </a:t>
            </a:r>
            <a:r>
              <a:rPr lang="el-GR" dirty="0" smtClean="0"/>
              <a:t>α</a:t>
            </a:r>
            <a:r>
              <a:rPr lang="en-US" dirty="0" smtClean="0"/>
              <a:t> A</a:t>
            </a:r>
            <a:r>
              <a:rPr lang="en-US" baseline="30000" dirty="0" smtClean="0"/>
              <a:t>2</a:t>
            </a:r>
            <a:r>
              <a:rPr lang="en-US" dirty="0" smtClean="0"/>
              <a:t> t (amplitude and period of motion)</a:t>
            </a:r>
          </a:p>
          <a:p>
            <a:pPr algn="just"/>
            <a:r>
              <a:rPr lang="en-US" dirty="0" smtClean="0"/>
              <a:t>Energy dissipated by friction.</a:t>
            </a:r>
          </a:p>
          <a:p>
            <a:pPr algn="just"/>
            <a:r>
              <a:rPr lang="en-US" dirty="0" smtClean="0"/>
              <a:t>Near coastline we can extract up to 2000000 MW</a:t>
            </a:r>
          </a:p>
          <a:p>
            <a:pPr algn="just"/>
            <a:r>
              <a:rPr lang="en-US" dirty="0" smtClean="0"/>
              <a:t>Wave power is usually expressed in kW/m</a:t>
            </a:r>
          </a:p>
          <a:p>
            <a:endParaRPr lang="en-US"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ADVANTAGES</a:t>
            </a:r>
            <a:endParaRPr lang="en-US" dirty="0">
              <a:solidFill>
                <a:srgbClr val="FF0000"/>
              </a:solidFill>
            </a:endParaRPr>
          </a:p>
        </p:txBody>
      </p:sp>
      <p:sp>
        <p:nvSpPr>
          <p:cNvPr id="3" name="Content Placeholder 2"/>
          <p:cNvSpPr>
            <a:spLocks noGrp="1"/>
          </p:cNvSpPr>
          <p:nvPr>
            <p:ph idx="1"/>
          </p:nvPr>
        </p:nvSpPr>
        <p:spPr/>
        <p:txBody>
          <a:bodyPr/>
          <a:lstStyle/>
          <a:p>
            <a:r>
              <a:rPr lang="en-US" dirty="0" smtClean="0"/>
              <a:t>Availability of large energy flux.</a:t>
            </a:r>
          </a:p>
          <a:p>
            <a:r>
              <a:rPr lang="en-US" dirty="0" smtClean="0"/>
              <a:t>Predictability of wave conditions over period of days.</a:t>
            </a:r>
          </a:p>
          <a:p>
            <a:endParaRPr lang="en-US"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Disadvantages </a:t>
            </a:r>
            <a:endParaRPr lang="en-US" dirty="0">
              <a:solidFill>
                <a:srgbClr val="FF0000"/>
              </a:solidFill>
            </a:endParaRPr>
          </a:p>
        </p:txBody>
      </p:sp>
      <p:sp>
        <p:nvSpPr>
          <p:cNvPr id="3" name="Content Placeholder 2"/>
          <p:cNvSpPr>
            <a:spLocks noGrp="1"/>
          </p:cNvSpPr>
          <p:nvPr>
            <p:ph idx="1"/>
          </p:nvPr>
        </p:nvSpPr>
        <p:spPr>
          <a:xfrm>
            <a:off x="457200" y="1371600"/>
            <a:ext cx="8229600" cy="4525963"/>
          </a:xfrm>
        </p:spPr>
        <p:txBody>
          <a:bodyPr/>
          <a:lstStyle/>
          <a:p>
            <a:r>
              <a:rPr lang="en-US" dirty="0" smtClean="0"/>
              <a:t>Irregularity in wave patterns in amplitude, phase and direction which makes  difficult for extraction efficiently. </a:t>
            </a:r>
          </a:p>
          <a:p>
            <a:r>
              <a:rPr lang="en-US" dirty="0" smtClean="0"/>
              <a:t>System exposed to occasional extreme stormy conditions.</a:t>
            </a:r>
          </a:p>
          <a:p>
            <a:r>
              <a:rPr lang="en-US" dirty="0" smtClean="0"/>
              <a:t>Peak power in deep sea wave cant extract.</a:t>
            </a:r>
          </a:p>
          <a:p>
            <a:r>
              <a:rPr lang="en-US" dirty="0" smtClean="0"/>
              <a:t>Sophisticated systems needed. </a:t>
            </a:r>
          </a:p>
          <a:p>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cee_feature_Sept2016_OceanEnergy_03.jpg"/>
          <p:cNvPicPr>
            <a:picLocks noGrp="1" noChangeAspect="1"/>
          </p:cNvPicPr>
          <p:nvPr>
            <p:ph idx="1"/>
          </p:nvPr>
        </p:nvPicPr>
        <p:blipFill>
          <a:blip r:embed="rId2" cstate="print"/>
          <a:stretch>
            <a:fillRect/>
          </a:stretch>
        </p:blipFill>
        <p:spPr>
          <a:xfrm>
            <a:off x="457200" y="1219200"/>
            <a:ext cx="8490857" cy="3962400"/>
          </a:xfr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solidFill>
                  <a:srgbClr val="0070C0"/>
                </a:solidFill>
                <a:latin typeface="Algerian" pitchFamily="82" charset="0"/>
              </a:rPr>
              <a:t>Various Aspects of Energy Conservation</a:t>
            </a:r>
            <a:endParaRPr lang="en-US" sz="2800" dirty="0">
              <a:solidFill>
                <a:srgbClr val="0070C0"/>
              </a:solidFill>
              <a:latin typeface="Algerian" pitchFamily="82" charset="0"/>
            </a:endParaRPr>
          </a:p>
        </p:txBody>
      </p:sp>
      <p:sp>
        <p:nvSpPr>
          <p:cNvPr id="3" name="Content Placeholder 2"/>
          <p:cNvSpPr>
            <a:spLocks noGrp="1"/>
          </p:cNvSpPr>
          <p:nvPr>
            <p:ph idx="1"/>
          </p:nvPr>
        </p:nvSpPr>
        <p:spPr>
          <a:xfrm>
            <a:off x="457200" y="1295400"/>
            <a:ext cx="8229600" cy="4525963"/>
          </a:xfrm>
        </p:spPr>
        <p:txBody>
          <a:bodyPr/>
          <a:lstStyle/>
          <a:p>
            <a:r>
              <a:rPr lang="en-US" dirty="0" smtClean="0"/>
              <a:t>Economic Aspect</a:t>
            </a:r>
          </a:p>
          <a:p>
            <a:r>
              <a:rPr lang="en-US" dirty="0" smtClean="0"/>
              <a:t>Environmental Aspect</a:t>
            </a:r>
          </a:p>
          <a:p>
            <a:r>
              <a:rPr lang="en-US" dirty="0" smtClean="0"/>
              <a:t>Conservation of Non renewable Energy Assets</a:t>
            </a:r>
          </a:p>
          <a:p>
            <a:pPr>
              <a:buNone/>
            </a:pPr>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wec.jpg"/>
          <p:cNvPicPr>
            <a:picLocks noGrp="1" noChangeAspect="1"/>
          </p:cNvPicPr>
          <p:nvPr>
            <p:ph idx="1"/>
          </p:nvPr>
        </p:nvPicPr>
        <p:blipFill>
          <a:blip r:embed="rId2" cstate="print"/>
          <a:stretch>
            <a:fillRect/>
          </a:stretch>
        </p:blipFill>
        <p:spPr>
          <a:xfrm>
            <a:off x="2133600" y="1981200"/>
            <a:ext cx="4283911" cy="4419600"/>
          </a:xfrm>
        </p:spPr>
      </p:pic>
      <p:sp>
        <p:nvSpPr>
          <p:cNvPr id="1026" name="AutoShape 2" descr="https://underthecblog.files.wordpress.com/2014/02/wec.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Wave-Energy-Converters-for-South-America.jpg"/>
          <p:cNvPicPr>
            <a:picLocks noGrp="1" noChangeAspect="1"/>
          </p:cNvPicPr>
          <p:nvPr>
            <p:ph idx="1"/>
          </p:nvPr>
        </p:nvPicPr>
        <p:blipFill>
          <a:blip r:embed="rId2" cstate="print"/>
          <a:stretch>
            <a:fillRect/>
          </a:stretch>
        </p:blipFill>
        <p:spPr>
          <a:xfrm>
            <a:off x="990600" y="533400"/>
            <a:ext cx="6705600" cy="4953000"/>
          </a:xfrm>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HYDROELECTRIC POWER PLANT</a:t>
            </a:r>
            <a:endParaRPr lang="en-US" dirty="0"/>
          </a:p>
        </p:txBody>
      </p:sp>
      <p:pic>
        <p:nvPicPr>
          <p:cNvPr id="4" name="Content Placeholder 3" descr="Hydro Plant.png"/>
          <p:cNvPicPr>
            <a:picLocks noGrp="1" noChangeAspect="1"/>
          </p:cNvPicPr>
          <p:nvPr>
            <p:ph idx="1"/>
          </p:nvPr>
        </p:nvPicPr>
        <p:blipFill>
          <a:blip r:embed="rId2" cstate="print"/>
          <a:stretch>
            <a:fillRect/>
          </a:stretch>
        </p:blipFill>
        <p:spPr>
          <a:xfrm>
            <a:off x="762000" y="1828800"/>
            <a:ext cx="7467600" cy="4648200"/>
          </a:xfrm>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HYDROELECTRIC POWER PLANT</a:t>
            </a:r>
            <a:endParaRPr lang="en-US" dirty="0">
              <a:solidFill>
                <a:srgbClr val="FF0000"/>
              </a:solidFill>
            </a:endParaRPr>
          </a:p>
        </p:txBody>
      </p:sp>
      <p:sp>
        <p:nvSpPr>
          <p:cNvPr id="3" name="Content Placeholder 2"/>
          <p:cNvSpPr>
            <a:spLocks noGrp="1"/>
          </p:cNvSpPr>
          <p:nvPr>
            <p:ph idx="1"/>
          </p:nvPr>
        </p:nvSpPr>
        <p:spPr/>
        <p:txBody>
          <a:bodyPr/>
          <a:lstStyle/>
          <a:p>
            <a:endParaRPr lang="en-US" dirty="0"/>
          </a:p>
        </p:txBody>
      </p:sp>
      <p:pic>
        <p:nvPicPr>
          <p:cNvPr id="76802" name="Picture 2"/>
          <p:cNvPicPr>
            <a:picLocks noChangeAspect="1" noChangeArrowheads="1"/>
          </p:cNvPicPr>
          <p:nvPr/>
        </p:nvPicPr>
        <p:blipFill>
          <a:blip r:embed="rId2" cstate="print"/>
          <a:srcRect/>
          <a:stretch>
            <a:fillRect/>
          </a:stretch>
        </p:blipFill>
        <p:spPr bwMode="auto">
          <a:xfrm>
            <a:off x="685800" y="1524000"/>
            <a:ext cx="7439025" cy="4924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Components of Hydroelectric Plant</a:t>
            </a:r>
            <a:endParaRPr lang="en-US" dirty="0">
              <a:solidFill>
                <a:srgbClr val="FF0000"/>
              </a:solidFill>
            </a:endParaRPr>
          </a:p>
        </p:txBody>
      </p:sp>
      <p:pic>
        <p:nvPicPr>
          <p:cNvPr id="6" name="Content Placeholder 5" descr="tnga_1612.gif"/>
          <p:cNvPicPr>
            <a:picLocks noGrp="1" noChangeAspect="1"/>
          </p:cNvPicPr>
          <p:nvPr>
            <p:ph idx="1"/>
          </p:nvPr>
        </p:nvPicPr>
        <p:blipFill>
          <a:blip r:embed="rId2" cstate="print"/>
          <a:stretch>
            <a:fillRect/>
          </a:stretch>
        </p:blipFill>
        <p:spPr>
          <a:xfrm>
            <a:off x="609600" y="1752600"/>
            <a:ext cx="7848600" cy="4263231"/>
          </a:xfrm>
        </p:spPr>
      </p:pic>
      <p:sp>
        <p:nvSpPr>
          <p:cNvPr id="5" name="TextBox 4"/>
          <p:cNvSpPr txBox="1"/>
          <p:nvPr/>
        </p:nvSpPr>
        <p:spPr>
          <a:xfrm>
            <a:off x="533400" y="1295400"/>
            <a:ext cx="3733800" cy="523220"/>
          </a:xfrm>
          <a:prstGeom prst="rect">
            <a:avLst/>
          </a:prstGeom>
          <a:noFill/>
        </p:spPr>
        <p:txBody>
          <a:bodyPr wrap="square" rtlCol="0">
            <a:spAutoFit/>
          </a:bodyPr>
          <a:lstStyle/>
          <a:p>
            <a:pPr>
              <a:buNone/>
            </a:pPr>
            <a:r>
              <a:rPr lang="en-US" sz="2800" dirty="0" smtClean="0">
                <a:solidFill>
                  <a:srgbClr val="3507F9"/>
                </a:solidFill>
              </a:rPr>
              <a:t>Reservoir with Dam</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808038"/>
          </a:xfrm>
        </p:spPr>
        <p:txBody>
          <a:bodyPr>
            <a:normAutofit/>
          </a:bodyPr>
          <a:lstStyle/>
          <a:p>
            <a:pPr algn="l"/>
            <a:r>
              <a:rPr lang="en-US" sz="2800" dirty="0" smtClean="0">
                <a:solidFill>
                  <a:srgbClr val="3507F9"/>
                </a:solidFill>
              </a:rPr>
              <a:t>Penstock Pipe</a:t>
            </a:r>
            <a:endParaRPr lang="en-US" sz="2800" dirty="0">
              <a:solidFill>
                <a:srgbClr val="3507F9"/>
              </a:solidFill>
            </a:endParaRPr>
          </a:p>
        </p:txBody>
      </p:sp>
      <p:pic>
        <p:nvPicPr>
          <p:cNvPr id="4" name="Content Placeholder 3" descr="16-500x500.jpg"/>
          <p:cNvPicPr>
            <a:picLocks noGrp="1" noChangeAspect="1"/>
          </p:cNvPicPr>
          <p:nvPr>
            <p:ph idx="1"/>
          </p:nvPr>
        </p:nvPicPr>
        <p:blipFill>
          <a:blip r:embed="rId2" cstate="print"/>
          <a:stretch>
            <a:fillRect/>
          </a:stretch>
        </p:blipFill>
        <p:spPr>
          <a:xfrm>
            <a:off x="1752600" y="1219200"/>
            <a:ext cx="5410200" cy="3667125"/>
          </a:xfrm>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dirty="0" smtClean="0">
                <a:solidFill>
                  <a:srgbClr val="3507F9"/>
                </a:solidFill>
              </a:rPr>
              <a:t>TURBINES- Pelton</a:t>
            </a:r>
            <a:endParaRPr lang="en-US" sz="2800" dirty="0"/>
          </a:p>
        </p:txBody>
      </p:sp>
      <p:pic>
        <p:nvPicPr>
          <p:cNvPr id="5" name="Content Placeholder 4" descr="What is Pelton Turbine.jpg"/>
          <p:cNvPicPr>
            <a:picLocks noGrp="1" noChangeAspect="1"/>
          </p:cNvPicPr>
          <p:nvPr>
            <p:ph sz="half" idx="1"/>
          </p:nvPr>
        </p:nvPicPr>
        <p:blipFill>
          <a:blip r:embed="rId2" cstate="print"/>
          <a:stretch>
            <a:fillRect/>
          </a:stretch>
        </p:blipFill>
        <p:spPr>
          <a:xfrm>
            <a:off x="0" y="1143000"/>
            <a:ext cx="3736748" cy="4525963"/>
          </a:xfrm>
        </p:spPr>
      </p:pic>
      <p:pic>
        <p:nvPicPr>
          <p:cNvPr id="8" name="Content Placeholder 7" descr="maxresdefault.jpg"/>
          <p:cNvPicPr>
            <a:picLocks noGrp="1" noChangeAspect="1"/>
          </p:cNvPicPr>
          <p:nvPr>
            <p:ph sz="half" idx="2"/>
          </p:nvPr>
        </p:nvPicPr>
        <p:blipFill>
          <a:blip r:embed="rId3" cstate="print"/>
          <a:stretch>
            <a:fillRect/>
          </a:stretch>
        </p:blipFill>
        <p:spPr>
          <a:xfrm>
            <a:off x="3810000" y="1524001"/>
            <a:ext cx="5181600" cy="4267199"/>
          </a:xfrm>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dirty="0" smtClean="0">
                <a:solidFill>
                  <a:srgbClr val="3507F9"/>
                </a:solidFill>
              </a:rPr>
              <a:t>TURBINES - Francis</a:t>
            </a:r>
            <a:endParaRPr lang="en-US" sz="2800" dirty="0"/>
          </a:p>
        </p:txBody>
      </p:sp>
      <p:pic>
        <p:nvPicPr>
          <p:cNvPr id="4" name="Content Placeholder 3" descr="fransis t.jpg"/>
          <p:cNvPicPr>
            <a:picLocks noGrp="1" noChangeAspect="1"/>
          </p:cNvPicPr>
          <p:nvPr>
            <p:ph idx="1"/>
          </p:nvPr>
        </p:nvPicPr>
        <p:blipFill>
          <a:blip r:embed="rId2" cstate="print"/>
          <a:stretch>
            <a:fillRect/>
          </a:stretch>
        </p:blipFill>
        <p:spPr>
          <a:xfrm>
            <a:off x="548922" y="1600200"/>
            <a:ext cx="8046156" cy="4525963"/>
          </a:xfrm>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3507F9"/>
                </a:solidFill>
              </a:rPr>
              <a:t>TURBINES - Kaplan</a:t>
            </a:r>
            <a:endParaRPr lang="en-US" dirty="0"/>
          </a:p>
        </p:txBody>
      </p:sp>
      <p:pic>
        <p:nvPicPr>
          <p:cNvPr id="6" name="Content Placeholder 5" descr="kaplan-8-meters-v2-s.png"/>
          <p:cNvPicPr>
            <a:picLocks noGrp="1" noChangeAspect="1"/>
          </p:cNvPicPr>
          <p:nvPr>
            <p:ph sz="half" idx="1"/>
          </p:nvPr>
        </p:nvPicPr>
        <p:blipFill>
          <a:blip r:embed="rId2" cstate="print"/>
          <a:stretch>
            <a:fillRect/>
          </a:stretch>
        </p:blipFill>
        <p:spPr>
          <a:xfrm>
            <a:off x="457200" y="2163434"/>
            <a:ext cx="4038600" cy="3399495"/>
          </a:xfrm>
        </p:spPr>
      </p:pic>
      <p:pic>
        <p:nvPicPr>
          <p:cNvPr id="77826" name="Picture 2"/>
          <p:cNvPicPr>
            <a:picLocks noGrp="1" noChangeAspect="1" noChangeArrowheads="1"/>
          </p:cNvPicPr>
          <p:nvPr>
            <p:ph sz="half" idx="2"/>
          </p:nvPr>
        </p:nvPicPr>
        <p:blipFill>
          <a:blip r:embed="rId3" cstate="print"/>
          <a:srcRect/>
          <a:stretch>
            <a:fillRect/>
          </a:stretch>
        </p:blipFill>
        <p:spPr bwMode="auto">
          <a:xfrm>
            <a:off x="4724401" y="1600200"/>
            <a:ext cx="3886200" cy="3657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HYDROELECTRIC POWER PLANT</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44,478.42 MW (13.92%)</a:t>
            </a:r>
          </a:p>
          <a:p>
            <a:r>
              <a:rPr lang="en-US" dirty="0" smtClean="0"/>
              <a:t>70 places, 358 units. </a:t>
            </a:r>
          </a:p>
          <a:p>
            <a:r>
              <a:rPr lang="es-ES" dirty="0" err="1" smtClean="0">
                <a:hlinkClick r:id="rId2" tooltip="Koyna Hydroelectric Project"/>
              </a:rPr>
              <a:t>Koyna</a:t>
            </a:r>
            <a:r>
              <a:rPr lang="es-ES" dirty="0" smtClean="0"/>
              <a:t>, </a:t>
            </a:r>
            <a:r>
              <a:rPr lang="es-ES" dirty="0" err="1" smtClean="0"/>
              <a:t>satara</a:t>
            </a:r>
            <a:r>
              <a:rPr lang="es-ES" dirty="0" smtClean="0"/>
              <a:t> Maharashtra, 4 x 70, 4 x 80, 2 x 20, 4 x 80, 4 x 250 = 1,960MW</a:t>
            </a:r>
          </a:p>
          <a:p>
            <a:r>
              <a:rPr lang="en-US" dirty="0" smtClean="0"/>
              <a:t>Srisailam Dam, Andhra Pradesh, 6 x 150, 7 x 110 = 1,670 MW.</a:t>
            </a:r>
          </a:p>
          <a:p>
            <a:r>
              <a:rPr lang="en-US" dirty="0" smtClean="0"/>
              <a:t>Sharavathi, Karnataka 10 x 103.5, 2 x 27.5, 4 x 60, 4 x 13.2, 4 x 21.6  = 1,608.2 MW</a:t>
            </a:r>
          </a:p>
          <a:p>
            <a:r>
              <a:rPr lang="en-US" dirty="0" smtClean="0"/>
              <a:t>In Karnataka, 3409MW, 4 places </a:t>
            </a:r>
          </a:p>
          <a:p>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16218</TotalTime>
  <Words>3892</Words>
  <Application>Microsoft Office PowerPoint</Application>
  <PresentationFormat>On-screen Show (4:3)</PresentationFormat>
  <Paragraphs>453</Paragraphs>
  <Slides>106</Slides>
  <Notes>0</Notes>
  <HiddenSlides>0</HiddenSlides>
  <MMClips>0</MMClips>
  <ScaleCrop>false</ScaleCrop>
  <HeadingPairs>
    <vt:vector size="4" baseType="variant">
      <vt:variant>
        <vt:lpstr>Theme</vt:lpstr>
      </vt:variant>
      <vt:variant>
        <vt:i4>1</vt:i4>
      </vt:variant>
      <vt:variant>
        <vt:lpstr>Slide Titles</vt:lpstr>
      </vt:variant>
      <vt:variant>
        <vt:i4>106</vt:i4>
      </vt:variant>
    </vt:vector>
  </HeadingPairs>
  <TitlesOfParts>
    <vt:vector size="107" baseType="lpstr">
      <vt:lpstr>Office Theme</vt:lpstr>
      <vt:lpstr>Slide 1</vt:lpstr>
      <vt:lpstr>Slide 2</vt:lpstr>
      <vt:lpstr>Description of Energy</vt:lpstr>
      <vt:lpstr>Energy consumption and standards of living</vt:lpstr>
      <vt:lpstr>Slide 5</vt:lpstr>
      <vt:lpstr>Classification of Energy resources</vt:lpstr>
      <vt:lpstr>Common Forms of Energy</vt:lpstr>
      <vt:lpstr>Environmental Aspect of Energy</vt:lpstr>
      <vt:lpstr>Various Aspects of Energy Conservation</vt:lpstr>
      <vt:lpstr>Principles of Energy Conservation</vt:lpstr>
      <vt:lpstr>SOLAR  RADIATION</vt:lpstr>
      <vt:lpstr>SOLAR  RADIATION</vt:lpstr>
      <vt:lpstr>SOLAR  RADIATION</vt:lpstr>
      <vt:lpstr>SOLAR  RADIATION</vt:lpstr>
      <vt:lpstr>Extra-Terrestrial radiation</vt:lpstr>
      <vt:lpstr>Extra-Terrestrial radiation</vt:lpstr>
      <vt:lpstr>Extra-Terrestrial radiation</vt:lpstr>
      <vt:lpstr>Solar constant </vt:lpstr>
      <vt:lpstr>SPECTRAL DISTRIBUTION OF ETR</vt:lpstr>
      <vt:lpstr>SPECTRAL DISTRIBUTION OF ETR</vt:lpstr>
      <vt:lpstr>SOLAR RADIATION AT THE EARTH’S SURFACE</vt:lpstr>
      <vt:lpstr>SOLAR RADIATION AT THE EARTH’S SURFACE</vt:lpstr>
      <vt:lpstr>SOLAR RADIATION AT THE EARTH’S SURFACE</vt:lpstr>
      <vt:lpstr>Slide 24</vt:lpstr>
      <vt:lpstr>Slide 25</vt:lpstr>
      <vt:lpstr>Solar Energy Conversion</vt:lpstr>
      <vt:lpstr>SOLAR COLLECTORS</vt:lpstr>
      <vt:lpstr>FLAT PLATE COLLECTOR</vt:lpstr>
      <vt:lpstr>Slide 29</vt:lpstr>
      <vt:lpstr>Slide 30</vt:lpstr>
      <vt:lpstr>COMPARISON</vt:lpstr>
      <vt:lpstr>Slide 32</vt:lpstr>
      <vt:lpstr>Slide 33</vt:lpstr>
      <vt:lpstr>SOLAR COOKER</vt:lpstr>
      <vt:lpstr>Box type solar cooker</vt:lpstr>
      <vt:lpstr>Paraboloidal Dish type</vt:lpstr>
      <vt:lpstr>Advanced solar cooker</vt:lpstr>
      <vt:lpstr>SOLAR FURNACE</vt:lpstr>
      <vt:lpstr>SOLAR DESALINATION </vt:lpstr>
      <vt:lpstr>SOLAR CELL</vt:lpstr>
      <vt:lpstr>SOLAR CELL</vt:lpstr>
      <vt:lpstr>Slide 42</vt:lpstr>
      <vt:lpstr>SOLAR PANEL PRICE</vt:lpstr>
      <vt:lpstr>Karnataka Solar Power Projects</vt:lpstr>
      <vt:lpstr>WIND ENERGY</vt:lpstr>
      <vt:lpstr>Slide 46</vt:lpstr>
      <vt:lpstr>Slide 47</vt:lpstr>
      <vt:lpstr>Slide 48</vt:lpstr>
      <vt:lpstr>MAJOR APPLICATION </vt:lpstr>
      <vt:lpstr>Slide 50</vt:lpstr>
      <vt:lpstr>WIND FARMS</vt:lpstr>
      <vt:lpstr>Slide 52</vt:lpstr>
      <vt:lpstr>Tuppadahalli Wind Farm , Karnataka</vt:lpstr>
      <vt:lpstr>Slide 54</vt:lpstr>
      <vt:lpstr>Wind Energy Conversion System</vt:lpstr>
      <vt:lpstr>Slide 56</vt:lpstr>
      <vt:lpstr>GEOTHERMAL ENERGY</vt:lpstr>
      <vt:lpstr>Slide 58</vt:lpstr>
      <vt:lpstr>GEOTHERMAL ENERGY</vt:lpstr>
      <vt:lpstr>Slide 60</vt:lpstr>
      <vt:lpstr>Advantages And Disadvantages</vt:lpstr>
      <vt:lpstr>THERMAL POWER PLANT </vt:lpstr>
      <vt:lpstr>Slide 63</vt:lpstr>
      <vt:lpstr>COOLING TOWERS</vt:lpstr>
      <vt:lpstr>Electric Energy by Coal</vt:lpstr>
      <vt:lpstr>Thermal Power Plant in Karnataka</vt:lpstr>
      <vt:lpstr>THERMAL POWER PLANT (GAS)</vt:lpstr>
      <vt:lpstr>THERMAL POWER PLANT (GAS)</vt:lpstr>
      <vt:lpstr>Mini, Micro Hydro Source</vt:lpstr>
      <vt:lpstr>Mini, Micro Hydro Source</vt:lpstr>
      <vt:lpstr>Run-of-the-river   -no reservoir or dam</vt:lpstr>
      <vt:lpstr>Slide 72</vt:lpstr>
      <vt:lpstr>Energy from Biomass</vt:lpstr>
      <vt:lpstr>Slide 74</vt:lpstr>
      <vt:lpstr>Advantages</vt:lpstr>
      <vt:lpstr>Disadvantages</vt:lpstr>
      <vt:lpstr>Fuel Cell</vt:lpstr>
      <vt:lpstr>Fuel Cell</vt:lpstr>
      <vt:lpstr>Slide 79</vt:lpstr>
      <vt:lpstr>Types of fuel cells</vt:lpstr>
      <vt:lpstr>ADVANTAGES</vt:lpstr>
      <vt:lpstr>Applications</vt:lpstr>
      <vt:lpstr>Slide 83</vt:lpstr>
      <vt:lpstr>Energy from Ocean </vt:lpstr>
      <vt:lpstr>Wave energy</vt:lpstr>
      <vt:lpstr>Wave energy</vt:lpstr>
      <vt:lpstr>ADVANTAGES</vt:lpstr>
      <vt:lpstr>Disadvantages </vt:lpstr>
      <vt:lpstr>Slide 89</vt:lpstr>
      <vt:lpstr>Slide 90</vt:lpstr>
      <vt:lpstr>Slide 91</vt:lpstr>
      <vt:lpstr>HYDROELECTRIC POWER PLANT</vt:lpstr>
      <vt:lpstr>HYDROELECTRIC POWER PLANT</vt:lpstr>
      <vt:lpstr>Components of Hydroelectric Plant</vt:lpstr>
      <vt:lpstr>Penstock Pipe</vt:lpstr>
      <vt:lpstr>TURBINES- Pelton</vt:lpstr>
      <vt:lpstr>TURBINES - Francis</vt:lpstr>
      <vt:lpstr>TURBINES - Kaplan</vt:lpstr>
      <vt:lpstr>HYDROELECTRIC POWER PLANT</vt:lpstr>
      <vt:lpstr>NUCLEAR POWER PLANT</vt:lpstr>
      <vt:lpstr>NUCLEAR POWER PLANT</vt:lpstr>
      <vt:lpstr>NUCLEAR POWER PLANT</vt:lpstr>
      <vt:lpstr>Slide 103</vt:lpstr>
      <vt:lpstr>Slide 104</vt:lpstr>
      <vt:lpstr>TYPES OF REACTOR</vt:lpstr>
      <vt:lpstr>POWER FROM NUCLEAR POWER PLANT</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SOLAR  RADIATION</dc:title>
  <dc:creator>swamyvidya</dc:creator>
  <cp:lastModifiedBy>satheesh</cp:lastModifiedBy>
  <cp:revision>142</cp:revision>
  <dcterms:created xsi:type="dcterms:W3CDTF">2006-08-16T00:00:00Z</dcterms:created>
  <dcterms:modified xsi:type="dcterms:W3CDTF">2018-08-25T10:46:45Z</dcterms:modified>
</cp:coreProperties>
</file>